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Masters/slideMaster6.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Lst>
  <p:notesMasterIdLst>
    <p:notesMasterId r:id="rId30"/>
  </p:notesMasterIdLst>
  <p:sldIdLst>
    <p:sldId id="259" r:id="rId7"/>
    <p:sldId id="260" r:id="rId8"/>
    <p:sldId id="261" r:id="rId9"/>
    <p:sldId id="257" r:id="rId10"/>
    <p:sldId id="256" r:id="rId11"/>
    <p:sldId id="258" r:id="rId12"/>
    <p:sldId id="280" r:id="rId13"/>
    <p:sldId id="267" r:id="rId14"/>
    <p:sldId id="268" r:id="rId15"/>
    <p:sldId id="269" r:id="rId16"/>
    <p:sldId id="270" r:id="rId17"/>
    <p:sldId id="266" r:id="rId18"/>
    <p:sldId id="271" r:id="rId19"/>
    <p:sldId id="273" r:id="rId20"/>
    <p:sldId id="281" r:id="rId21"/>
    <p:sldId id="272" r:id="rId22"/>
    <p:sldId id="278" r:id="rId23"/>
    <p:sldId id="277" r:id="rId24"/>
    <p:sldId id="274" r:id="rId25"/>
    <p:sldId id="275" r:id="rId26"/>
    <p:sldId id="276" r:id="rId27"/>
    <p:sldId id="279" r:id="rId28"/>
    <p:sldId id="28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96" autoAdjust="0"/>
  </p:normalViewPr>
  <p:slideViewPr>
    <p:cSldViewPr>
      <p:cViewPr varScale="1">
        <p:scale>
          <a:sx n="60" d="100"/>
          <a:sy n="60" d="100"/>
        </p:scale>
        <p:origin x="-165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27DEC9-3C36-473E-857E-9AB5F56BE1DC}" type="datetimeFigureOut">
              <a:rPr lang="en-US" smtClean="0"/>
              <a:pPr/>
              <a:t>8/10/2016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A337B-1BE7-4DAC-8AB0-BE0354441993}" type="slidenum">
              <a:rPr lang="en-US" smtClean="0"/>
              <a:pPr/>
              <a:t>‹#›</a:t>
            </a:fld>
            <a:endParaRPr lang="en-US"/>
          </a:p>
        </p:txBody>
      </p:sp>
    </p:spTree>
    <p:extLst>
      <p:ext uri="{BB962C8B-B14F-4D97-AF65-F5344CB8AC3E}">
        <p14:creationId xmlns="" xmlns:p14="http://schemas.microsoft.com/office/powerpoint/2010/main" val="143369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a:t>
            </a:r>
            <a:r>
              <a:rPr lang="bn-BD" baseline="0" dirty="0" smtClean="0"/>
              <a:t> ছবি দেখিয়ে প্রশ্নোত্তরের মাধ্যমে শিক্ষার্থীদের মনোযোগ আকর্ষণ  করে আজকের পাঠের মানসিক পরিবেশ তৈরির  চেষ্টা করা হয়েছে। তবে বিষয় শিক্ষক  ভিন্ন উপায়েও এ  কাজটি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4</a:t>
            </a:fld>
            <a:endParaRPr lang="en-US"/>
          </a:p>
        </p:txBody>
      </p:sp>
    </p:spTree>
    <p:extLst>
      <p:ext uri="{BB962C8B-B14F-4D97-AF65-F5344CB8AC3E}">
        <p14:creationId xmlns="" xmlns:p14="http://schemas.microsoft.com/office/powerpoint/2010/main" val="1117895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a:t>
            </a:r>
            <a:r>
              <a:rPr lang="bn-BD" sz="1200" dirty="0" smtClean="0">
                <a:latin typeface="NikoshBAN" pitchFamily="2" charset="0"/>
                <a:cs typeface="NikoshBAN" pitchFamily="2" charset="0"/>
              </a:rPr>
              <a:t>অ্যাকুয়াস হিউমার </a:t>
            </a:r>
            <a:r>
              <a:rPr lang="bn-BD" sz="1200" baseline="0" dirty="0" smtClean="0">
                <a:latin typeface="NikoshBAN" pitchFamily="2" charset="0"/>
                <a:cs typeface="NikoshBAN" pitchFamily="2" charset="0"/>
              </a:rPr>
              <a:t>, </a:t>
            </a:r>
            <a:r>
              <a:rPr lang="bn-BD" sz="1200" dirty="0" smtClean="0">
                <a:latin typeface="NikoshBAN" pitchFamily="2" charset="0"/>
                <a:cs typeface="NikoshBAN" pitchFamily="2" charset="0"/>
              </a:rPr>
              <a:t>ভিট্রিয়াস হিউমার </a:t>
            </a:r>
            <a:r>
              <a:rPr lang="bn-BD" sz="1200" baseline="0" dirty="0" smtClean="0">
                <a:latin typeface="NikoshBAN" pitchFamily="2" charset="0"/>
                <a:cs typeface="NikoshBAN" pitchFamily="2" charset="0"/>
              </a:rPr>
              <a:t>ও স্নায়ু</a:t>
            </a:r>
            <a:r>
              <a:rPr lang="bn-BD" sz="1200" dirty="0" smtClean="0">
                <a:latin typeface="NikoshBAN" pitchFamily="2" charset="0"/>
                <a:cs typeface="NikoshBAN" pitchFamily="2" charset="0"/>
              </a:rPr>
              <a:t> </a:t>
            </a:r>
            <a:r>
              <a:rPr lang="bn-BD" baseline="0" dirty="0" smtClean="0"/>
              <a:t>সম্পর্কে আলোচনা করার উদ্দেশ্যে রাখা হয়েছে। এখানে পাঠ্যপুস্তকে </a:t>
            </a:r>
            <a:r>
              <a:rPr lang="bn-BD" sz="1200" dirty="0" smtClean="0">
                <a:latin typeface="NikoshBAN" pitchFamily="2" charset="0"/>
                <a:cs typeface="NikoshBAN" pitchFamily="2" charset="0"/>
              </a:rPr>
              <a:t>অ্যাকুয়াস হিউমার </a:t>
            </a:r>
            <a:r>
              <a:rPr lang="bn-BD" sz="1200" baseline="0" dirty="0" smtClean="0">
                <a:latin typeface="NikoshBAN" pitchFamily="2" charset="0"/>
                <a:cs typeface="NikoshBAN" pitchFamily="2" charset="0"/>
              </a:rPr>
              <a:t>, </a:t>
            </a:r>
            <a:r>
              <a:rPr lang="bn-BD" sz="1200" dirty="0" smtClean="0">
                <a:latin typeface="NikoshBAN" pitchFamily="2" charset="0"/>
                <a:cs typeface="NikoshBAN" pitchFamily="2" charset="0"/>
              </a:rPr>
              <a:t>ভিট্রিয়াস হিউমার </a:t>
            </a:r>
            <a:r>
              <a:rPr lang="bn-BD" sz="1200" baseline="0" dirty="0" smtClean="0">
                <a:latin typeface="NikoshBAN" pitchFamily="2" charset="0"/>
                <a:cs typeface="NikoshBAN" pitchFamily="2" charset="0"/>
              </a:rPr>
              <a:t>ও স্নায়ু</a:t>
            </a:r>
            <a:r>
              <a:rPr lang="bn-BD" sz="1200" dirty="0" smtClean="0">
                <a:latin typeface="NikoshBAN" pitchFamily="2" charset="0"/>
                <a:cs typeface="NikoshBAN" pitchFamily="2" charset="0"/>
              </a:rPr>
              <a:t>  </a:t>
            </a:r>
            <a:r>
              <a:rPr lang="bn-BD" baseline="0" dirty="0" smtClean="0"/>
              <a:t>অংশটি বর্ণনা করতে পারেন। তবে বিষয় শিক্ষক ইচ্ছে করলে উল্লেখিত অংশগুলো সম্পর্কে নিজেই প্রশ্ন জিজ্ঞেস করতে পারেন যাতে শিক্ষার্থীরা শ্রেণিতে সক্রিয় থাকে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13</a:t>
            </a:fld>
            <a:endParaRPr lang="en-US"/>
          </a:p>
        </p:txBody>
      </p:sp>
    </p:spTree>
    <p:extLst>
      <p:ext uri="{BB962C8B-B14F-4D97-AF65-F5344CB8AC3E}">
        <p14:creationId xmlns="" xmlns:p14="http://schemas.microsoft.com/office/powerpoint/2010/main" val="495839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এখানে</a:t>
            </a:r>
            <a:r>
              <a:rPr lang="bn-BD" baseline="0" dirty="0" smtClean="0"/>
              <a:t> শিক্ষার্থীরা প্রথম শিখনফল অর্জন করতে সমর্থ হয়েছে কি-না তা জানার জন্য এ ধরনের দলগত কাজের ব্যবস্থা করা যেতে পারে।  </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14</a:t>
            </a:fld>
            <a:endParaRPr lang="en-US"/>
          </a:p>
        </p:txBody>
      </p:sp>
    </p:spTree>
    <p:extLst>
      <p:ext uri="{BB962C8B-B14F-4D97-AF65-F5344CB8AC3E}">
        <p14:creationId xmlns="" xmlns:p14="http://schemas.microsoft.com/office/powerpoint/2010/main" val="363817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চোখের উপযোজন সম্পর্কে আলোচনা করার উদ্দেশ্যে রাখা হয়েছে। এখানে পাঠ্যপুস্তকে আলোচিত চোখের উপযোজন অংশটি বর্ণনা করতে পারেন। তবে বিষয় শিক্ষক ইচ্ছে করলে স্লাইডে উল্লেখিত প্রশ্ন মুছে নিজেই জিজ্ঞেস করতে পারেন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15</a:t>
            </a:fld>
            <a:endParaRPr lang="en-US"/>
          </a:p>
        </p:txBody>
      </p:sp>
    </p:spTree>
    <p:extLst>
      <p:ext uri="{BB962C8B-B14F-4D97-AF65-F5344CB8AC3E}">
        <p14:creationId xmlns="" xmlns:p14="http://schemas.microsoft.com/office/powerpoint/2010/main" val="108450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চোখের উপযোজন সম্পর্কে আলোচনা করার উদ্দেশ্যে রাখা হয়েছে। এখানে পাঠ্যপুস্তকে আলোচিত চোখের উপযোজন অংশটি বর্ণনা করতে পারেন। তবে বিষয় শিক্ষক ইচ্ছে করলে স্লাইডে উল্লেখিত প্রশ্ন মুছে নিজেই জিজ্ঞেস করতে পারেন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16</a:t>
            </a:fld>
            <a:endParaRPr lang="en-US"/>
          </a:p>
        </p:txBody>
      </p:sp>
    </p:spTree>
    <p:extLst>
      <p:ext uri="{BB962C8B-B14F-4D97-AF65-F5344CB8AC3E}">
        <p14:creationId xmlns="" xmlns:p14="http://schemas.microsoft.com/office/powerpoint/2010/main" val="2477135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a:t>
            </a:r>
            <a:r>
              <a:rPr lang="bn-BD" sz="1200" dirty="0" smtClean="0">
                <a:latin typeface="NikoshBAN" pitchFamily="2" charset="0"/>
                <a:cs typeface="NikoshBAN" pitchFamily="2" charset="0"/>
              </a:rPr>
              <a:t>স্পষ্ট দর্শনের নিকটতম ও</a:t>
            </a:r>
            <a:r>
              <a:rPr lang="bn-BD" sz="1200" baseline="0" dirty="0" smtClean="0">
                <a:latin typeface="NikoshBAN" pitchFamily="2" charset="0"/>
                <a:cs typeface="NikoshBAN" pitchFamily="2" charset="0"/>
              </a:rPr>
              <a:t> </a:t>
            </a:r>
            <a:r>
              <a:rPr lang="bn-BD" sz="1200" dirty="0" smtClean="0">
                <a:latin typeface="NikoshBAN" pitchFamily="2" charset="0"/>
                <a:cs typeface="NikoshBAN" pitchFamily="2" charset="0"/>
              </a:rPr>
              <a:t>দূরবর্তী</a:t>
            </a:r>
            <a:r>
              <a:rPr lang="bn-BD" sz="1200" baseline="0" dirty="0" smtClean="0">
                <a:latin typeface="NikoshBAN" pitchFamily="2" charset="0"/>
                <a:cs typeface="NikoshBAN" pitchFamily="2" charset="0"/>
              </a:rPr>
              <a:t> বিন্দু</a:t>
            </a:r>
            <a:r>
              <a:rPr lang="bn-BD" sz="1200" dirty="0" smtClean="0">
                <a:latin typeface="NikoshBAN" pitchFamily="2" charset="0"/>
                <a:cs typeface="NikoshBAN" pitchFamily="2" charset="0"/>
              </a:rPr>
              <a:t> </a:t>
            </a:r>
            <a:r>
              <a:rPr lang="bn-BD" baseline="0" dirty="0" smtClean="0"/>
              <a:t>সম্পর্কে আলোচনা করার উদ্দেশ্যে রাখা হয়েছে। শ্রেণির শিক্ষার্থীদের প্রত্যেককে নিজেদের বই চোখের সামনে ধরে আগে –পিছে সরিয়ে দেখতে বলতে পারেন, চোখ থেকে কত দূরে তারা স্পষ্ট দেখতে পাচ্ছে। এখানে পাঠ্যপুস্তকে আলোচিত </a:t>
            </a:r>
            <a:r>
              <a:rPr lang="bn-BD" sz="1200" dirty="0" smtClean="0">
                <a:latin typeface="NikoshBAN" pitchFamily="2" charset="0"/>
                <a:cs typeface="NikoshBAN" pitchFamily="2" charset="0"/>
              </a:rPr>
              <a:t>স্পষ্ট দর্শনের ন্যুনতম দূরত্ব </a:t>
            </a:r>
            <a:r>
              <a:rPr lang="bn-BD" baseline="0" dirty="0" smtClean="0"/>
              <a:t>অংশটি বর্ণনা করতে পারেন। তবে বিষয় শিক্ষক ইচ্ছে করলে স্লাইডে উল্লেখিত প্রশ্ন মুছে নিজেই জিজ্ঞেস করতে পারেন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17</a:t>
            </a:fld>
            <a:endParaRPr lang="en-US"/>
          </a:p>
        </p:txBody>
      </p:sp>
    </p:spTree>
    <p:extLst>
      <p:ext uri="{BB962C8B-B14F-4D97-AF65-F5344CB8AC3E}">
        <p14:creationId xmlns="" xmlns:p14="http://schemas.microsoft.com/office/powerpoint/2010/main" val="104601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দর্শনানুভুতির স্থায়িত্বকাল সম্পর্কে আলোচনা করার উদ্দেশ্যে রাখা হয়েছে। এখানে পাঠ্যপুস্তকে আলোচিত দর্শনানুভুতির স্থায়িত্বকাল  অংশটি বর্ণনা করতে পারেন। তবে বিষয় শিক্ষক ইচ্ছে করলে স্লাইডে উল্লেখিত প্রশ্ন মুছে নিজেই জিজ্ঞেস করতে পারেন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18</a:t>
            </a:fld>
            <a:endParaRPr lang="en-US"/>
          </a:p>
        </p:txBody>
      </p:sp>
    </p:spTree>
    <p:extLst>
      <p:ext uri="{BB962C8B-B14F-4D97-AF65-F5344CB8AC3E}">
        <p14:creationId xmlns="" xmlns:p14="http://schemas.microsoft.com/office/powerpoint/2010/main" val="2513517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t>পাঠটি সম্পর্কে সার্বিকভাবে জানার জন্য মূল্যায়নের ব্যবস্থা করা যেতে পারে। তবে বিষয় শিক্ষক ইচ্ছে করলে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19</a:t>
            </a:fld>
            <a:endParaRPr lang="en-US"/>
          </a:p>
        </p:txBody>
      </p:sp>
    </p:spTree>
    <p:extLst>
      <p:ext uri="{BB962C8B-B14F-4D97-AF65-F5344CB8AC3E}">
        <p14:creationId xmlns="" xmlns:p14="http://schemas.microsoft.com/office/powerpoint/2010/main" val="41677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t>পাঠটি সম্পর্কে সার্বিকভাবে জানার জন্য মূল্যায়নের ব্যবস্থা করা যেতে পারে। তবে বিষয় শিক্ষক ইচ্ছে করলে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20</a:t>
            </a:fld>
            <a:endParaRPr lang="en-US"/>
          </a:p>
        </p:txBody>
      </p:sp>
    </p:spTree>
    <p:extLst>
      <p:ext uri="{BB962C8B-B14F-4D97-AF65-F5344CB8AC3E}">
        <p14:creationId xmlns="" xmlns:p14="http://schemas.microsoft.com/office/powerpoint/2010/main" val="3639015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আজকের পাঠের</a:t>
            </a:r>
            <a:r>
              <a:rPr lang="bn-BD" baseline="0" dirty="0" smtClean="0"/>
              <a:t> অর্জিত শিখন দ্বারা শিক্ষার্থীরা যেন তাদের নিজ নিজ সৃজনশীল প্রতিভার বিকাশ ঘটাতে পারে সে উদ্দেশ্যে এধরনের বাড়ি কাজ দেয়া যেতে পারে। তবে বিষয় শিক্ষক ইচ্ছে করলে অন্য যে কোনো যুক্তিযুক্ত উপায় অবলম্বন করেও ভিন্ন কোনো বাড়ি কাজ দিতে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21</a:t>
            </a:fld>
            <a:endParaRPr lang="en-US"/>
          </a:p>
        </p:txBody>
      </p:sp>
    </p:spTree>
    <p:extLst>
      <p:ext uri="{BB962C8B-B14F-4D97-AF65-F5344CB8AC3E}">
        <p14:creationId xmlns="" xmlns:p14="http://schemas.microsoft.com/office/powerpoint/2010/main" val="423427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 শিরোনাম</a:t>
            </a:r>
            <a:r>
              <a:rPr lang="bn-BD" baseline="0" dirty="0" smtClean="0"/>
              <a:t> লেখাসহ </a:t>
            </a:r>
            <a:r>
              <a:rPr lang="bn-BD" dirty="0" smtClean="0"/>
              <a:t>পাঠ</a:t>
            </a:r>
            <a:r>
              <a:rPr lang="bn-BD" baseline="0" dirty="0" smtClean="0"/>
              <a:t> ঘোষণার জন্য রাখা হয়েছে।</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5</a:t>
            </a:fld>
            <a:endParaRPr lang="en-US"/>
          </a:p>
        </p:txBody>
      </p:sp>
    </p:spTree>
    <p:extLst>
      <p:ext uri="{BB962C8B-B14F-4D97-AF65-F5344CB8AC3E}">
        <p14:creationId xmlns="" xmlns:p14="http://schemas.microsoft.com/office/powerpoint/2010/main" val="367762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t>এই পাঠ শেষে অর্জিতব্য শিখনফলকে সামনে রেখে </a:t>
            </a:r>
            <a:r>
              <a:rPr lang="bn-BD" dirty="0" smtClean="0"/>
              <a:t>পাঠকে</a:t>
            </a:r>
            <a:r>
              <a:rPr lang="bn-BD" baseline="0" dirty="0" smtClean="0"/>
              <a:t> ধারাবাহিকভাবে পরিচালনার উদ্দেশ্যে </a:t>
            </a:r>
            <a:r>
              <a:rPr lang="bn-BD" dirty="0" smtClean="0"/>
              <a:t>এই স্লাইডটি </a:t>
            </a:r>
            <a:r>
              <a:rPr lang="bn-BD" baseline="0" dirty="0" smtClean="0"/>
              <a:t>রাখা হয়েছে।</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6</a:t>
            </a:fld>
            <a:endParaRPr lang="en-US"/>
          </a:p>
        </p:txBody>
      </p:sp>
    </p:spTree>
    <p:extLst>
      <p:ext uri="{BB962C8B-B14F-4D97-AF65-F5344CB8AC3E}">
        <p14:creationId xmlns="" xmlns:p14="http://schemas.microsoft.com/office/powerpoint/2010/main" val="215539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এই স্লাইডটি</a:t>
            </a:r>
            <a:r>
              <a:rPr lang="bn-BD" baseline="0" dirty="0" smtClean="0"/>
              <a:t> </a:t>
            </a:r>
            <a:r>
              <a:rPr lang="bn-BD" sz="1200" baseline="0" dirty="0" smtClean="0">
                <a:latin typeface="NikoshBAN" pitchFamily="2" charset="0"/>
                <a:cs typeface="NikoshBAN" pitchFamily="2" charset="0"/>
              </a:rPr>
              <a:t>চোখের বিভিন্ন অংশের </a:t>
            </a:r>
            <a:r>
              <a:rPr lang="bn-BD" sz="1200" dirty="0" smtClean="0">
                <a:latin typeface="NikoshBAN" pitchFamily="2" charset="0"/>
                <a:cs typeface="NikoshBAN" pitchFamily="2" charset="0"/>
              </a:rPr>
              <a:t> </a:t>
            </a:r>
            <a:r>
              <a:rPr lang="bn-BD" baseline="0" dirty="0" smtClean="0"/>
              <a:t>ত্রিমাত্রিক বর্ণনার উদ্দেশ্যে রাখা হয়েছে। তবে বিষয় শিক্ষক ইচ্ছে করলে নিজের মত করে অন্য কোনো যুক্তিযুক্ত উপায়ও   অবলম্বন যেমন চোখের বড় আকৃতির মডেল দেখিয়েও এ কাজটি  করতে পারেন।</a:t>
            </a:r>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7</a:t>
            </a:fld>
            <a:endParaRPr lang="en-US"/>
          </a:p>
        </p:txBody>
      </p:sp>
    </p:spTree>
    <p:extLst>
      <p:ext uri="{BB962C8B-B14F-4D97-AF65-F5344CB8AC3E}">
        <p14:creationId xmlns="" xmlns:p14="http://schemas.microsoft.com/office/powerpoint/2010/main" val="137252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a:t>
            </a:r>
            <a:r>
              <a:rPr lang="bn-BD" sz="1200" baseline="0" dirty="0" smtClean="0">
                <a:latin typeface="NikoshBAN" pitchFamily="2" charset="0"/>
                <a:cs typeface="NikoshBAN" pitchFamily="2" charset="0"/>
              </a:rPr>
              <a:t>অক্ষিগোলক</a:t>
            </a:r>
            <a:r>
              <a:rPr lang="bn-BD" sz="1200" dirty="0" smtClean="0">
                <a:latin typeface="NikoshBAN" pitchFamily="2" charset="0"/>
                <a:cs typeface="NikoshBAN" pitchFamily="2" charset="0"/>
              </a:rPr>
              <a:t> </a:t>
            </a:r>
            <a:r>
              <a:rPr lang="bn-BD" baseline="0" dirty="0" smtClean="0"/>
              <a:t>সম্পর্কে আলোচনা করার উদ্দেশ্যে রাখা হয়েছে। এখানে পাঠ্যপুস্তকে </a:t>
            </a:r>
            <a:r>
              <a:rPr lang="bn-BD" sz="1200" baseline="0" dirty="0" smtClean="0">
                <a:latin typeface="NikoshBAN" pitchFamily="2" charset="0"/>
                <a:cs typeface="NikoshBAN" pitchFamily="2" charset="0"/>
              </a:rPr>
              <a:t>অক্ষিগোলক</a:t>
            </a:r>
            <a:r>
              <a:rPr lang="bn-BD" sz="1200" dirty="0" smtClean="0">
                <a:latin typeface="NikoshBAN" pitchFamily="2" charset="0"/>
                <a:cs typeface="NikoshBAN" pitchFamily="2" charset="0"/>
              </a:rPr>
              <a:t> </a:t>
            </a:r>
            <a:r>
              <a:rPr lang="bn-BD" baseline="0" dirty="0" smtClean="0"/>
              <a:t>অংশটি বর্ণনা করতে পারেন। তবে বিষয় শিক্ষক ইচ্ছে করলে স্লাইডে উল্লেখিত প্রশ্ন মুছে নিজেই জিজ্ঞেস করতে পারেন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8</a:t>
            </a:fld>
            <a:endParaRPr lang="en-US"/>
          </a:p>
        </p:txBody>
      </p:sp>
    </p:spTree>
    <p:extLst>
      <p:ext uri="{BB962C8B-B14F-4D97-AF65-F5344CB8AC3E}">
        <p14:creationId xmlns="" xmlns:p14="http://schemas.microsoft.com/office/powerpoint/2010/main" val="127308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a:t>
            </a:r>
            <a:r>
              <a:rPr lang="bn-BD" sz="1200" baseline="0" dirty="0" smtClean="0">
                <a:latin typeface="NikoshBAN" pitchFamily="2" charset="0"/>
                <a:cs typeface="NikoshBAN" pitchFamily="2" charset="0"/>
              </a:rPr>
              <a:t>শ্বেতমণ্ডল, কৃষ্ণমণ্ডল ও কর্নিয়া</a:t>
            </a:r>
            <a:r>
              <a:rPr lang="bn-BD" sz="1200" dirty="0" smtClean="0">
                <a:latin typeface="NikoshBAN" pitchFamily="2" charset="0"/>
                <a:cs typeface="NikoshBAN" pitchFamily="2" charset="0"/>
              </a:rPr>
              <a:t> </a:t>
            </a:r>
            <a:r>
              <a:rPr lang="bn-BD" baseline="0" dirty="0" smtClean="0"/>
              <a:t>সম্পর্কে আলোচনা করার উদ্দেশ্যে রাখা হয়েছে। এখানে পাঠ্যপুস্তকে </a:t>
            </a:r>
            <a:r>
              <a:rPr lang="bn-BD" sz="1200" baseline="0" dirty="0" smtClean="0">
                <a:latin typeface="NikoshBAN" pitchFamily="2" charset="0"/>
                <a:cs typeface="NikoshBAN" pitchFamily="2" charset="0"/>
              </a:rPr>
              <a:t>শ্বেতমণ্ডল, কৃষ্ণমণ্ডল ও কর্নিয়া</a:t>
            </a:r>
            <a:r>
              <a:rPr lang="bn-BD" sz="1200" dirty="0" smtClean="0">
                <a:latin typeface="NikoshBAN" pitchFamily="2" charset="0"/>
                <a:cs typeface="NikoshBAN" pitchFamily="2" charset="0"/>
              </a:rPr>
              <a:t>  </a:t>
            </a:r>
            <a:r>
              <a:rPr lang="bn-BD" baseline="0" dirty="0" smtClean="0"/>
              <a:t>অংশটি বর্ণনা করতে পারেন। তবে বিষয় শিক্ষক ইচ্ছে করলে উল্লেখিত অংশগুলো সম্পর্কে নিজেই প্রশ্ন জিজ্ঞেস করতে পারেন যাতে শিক্ষার্থীরা শ্রেণিতে সক্রিয় থাকে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9</a:t>
            </a:fld>
            <a:endParaRPr lang="en-US"/>
          </a:p>
        </p:txBody>
      </p:sp>
    </p:spTree>
    <p:extLst>
      <p:ext uri="{BB962C8B-B14F-4D97-AF65-F5344CB8AC3E}">
        <p14:creationId xmlns="" xmlns:p14="http://schemas.microsoft.com/office/powerpoint/2010/main" val="2279904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a:t>
            </a:r>
            <a:r>
              <a:rPr lang="bn-BD" sz="1200" baseline="0" dirty="0" smtClean="0">
                <a:latin typeface="NikoshBAN" pitchFamily="2" charset="0"/>
                <a:cs typeface="NikoshBAN" pitchFamily="2" charset="0"/>
              </a:rPr>
              <a:t>আইরিস ও চোখের মণি</a:t>
            </a:r>
            <a:r>
              <a:rPr lang="bn-BD" sz="1200" dirty="0" smtClean="0">
                <a:latin typeface="NikoshBAN" pitchFamily="2" charset="0"/>
                <a:cs typeface="NikoshBAN" pitchFamily="2" charset="0"/>
              </a:rPr>
              <a:t> </a:t>
            </a:r>
            <a:r>
              <a:rPr lang="bn-BD" baseline="0" dirty="0" smtClean="0"/>
              <a:t>সম্পর্কে আলোচনা করার উদ্দেশ্যে রাখা হয়েছে। এখানে পাঠ্যপুস্তকে </a:t>
            </a:r>
            <a:r>
              <a:rPr lang="bn-BD" sz="1200" baseline="0" dirty="0" smtClean="0">
                <a:latin typeface="NikoshBAN" pitchFamily="2" charset="0"/>
                <a:cs typeface="NikoshBAN" pitchFamily="2" charset="0"/>
              </a:rPr>
              <a:t>আইরিস ও চোখের মণি</a:t>
            </a:r>
            <a:r>
              <a:rPr lang="bn-BD" sz="1200" dirty="0" smtClean="0">
                <a:latin typeface="NikoshBAN" pitchFamily="2" charset="0"/>
                <a:cs typeface="NikoshBAN" pitchFamily="2" charset="0"/>
              </a:rPr>
              <a:t> </a:t>
            </a:r>
            <a:r>
              <a:rPr lang="bn-BD" baseline="0" dirty="0" smtClean="0"/>
              <a:t>অংশটি বর্ণনা করতে পারেন। তবে বিষয় শিক্ষক ইচ্ছে করলে উল্লেখিত অংশগুলো সম্পর্কে নিজেই প্রশ্ন জিজ্ঞেস করতে পারেন যাতে শিক্ষার্থীরা শ্রেণিতে সক্রিয় থাকে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10</a:t>
            </a:fld>
            <a:endParaRPr lang="en-US"/>
          </a:p>
        </p:txBody>
      </p:sp>
    </p:spTree>
    <p:extLst>
      <p:ext uri="{BB962C8B-B14F-4D97-AF65-F5344CB8AC3E}">
        <p14:creationId xmlns="" xmlns:p14="http://schemas.microsoft.com/office/powerpoint/2010/main" val="414877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a:t>
            </a:r>
            <a:r>
              <a:rPr lang="bn-BD" sz="1200" baseline="0" dirty="0" smtClean="0">
                <a:latin typeface="NikoshBAN" pitchFamily="2" charset="0"/>
                <a:cs typeface="NikoshBAN" pitchFamily="2" charset="0"/>
              </a:rPr>
              <a:t>চক্ষুলেন্স, সিলিয়ারি মাংসপেশি ও সাসপেন্সরি লিগামেন্ট</a:t>
            </a:r>
            <a:r>
              <a:rPr lang="bn-BD" sz="1200" dirty="0" smtClean="0">
                <a:latin typeface="NikoshBAN" pitchFamily="2" charset="0"/>
                <a:cs typeface="NikoshBAN" pitchFamily="2" charset="0"/>
              </a:rPr>
              <a:t> </a:t>
            </a:r>
            <a:r>
              <a:rPr lang="bn-BD" baseline="0" dirty="0" smtClean="0"/>
              <a:t>সম্পর্কে আলোচনা করার উদ্দেশ্যে রাখা হয়েছে। এখানে পাঠ্যপুস্তকে </a:t>
            </a:r>
            <a:r>
              <a:rPr lang="bn-BD" sz="1200" baseline="0" dirty="0" smtClean="0">
                <a:latin typeface="NikoshBAN" pitchFamily="2" charset="0"/>
                <a:cs typeface="NikoshBAN" pitchFamily="2" charset="0"/>
              </a:rPr>
              <a:t>চক্ষুলেন্স, সিলিয়ারি মাংসপেশি ও সাসপেন্সরি লিগামেন্ট</a:t>
            </a:r>
            <a:r>
              <a:rPr lang="bn-BD" sz="1200" dirty="0" smtClean="0">
                <a:latin typeface="NikoshBAN" pitchFamily="2" charset="0"/>
                <a:cs typeface="NikoshBAN" pitchFamily="2" charset="0"/>
              </a:rPr>
              <a:t> </a:t>
            </a:r>
            <a:r>
              <a:rPr lang="bn-BD" baseline="0" dirty="0" smtClean="0"/>
              <a:t>অংশটি বর্ণনা করতে পারেন। তবে বিষয় শিক্ষক ইচ্ছে করলে উল্লেখিত অংশগুলো সম্পর্কে নিজেই প্রশ্ন জিজ্ঞেস করতে পারেন যাতে শিক্ষার্থীরা শ্রেণিতে সক্রিয় থাকে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11</a:t>
            </a:fld>
            <a:endParaRPr lang="en-US"/>
          </a:p>
        </p:txBody>
      </p:sp>
    </p:spTree>
    <p:extLst>
      <p:ext uri="{BB962C8B-B14F-4D97-AF65-F5344CB8AC3E}">
        <p14:creationId xmlns="" xmlns:p14="http://schemas.microsoft.com/office/powerpoint/2010/main" val="41257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a:t>
            </a:r>
            <a:r>
              <a:rPr lang="bn-BD" baseline="0" dirty="0" smtClean="0"/>
              <a:t> </a:t>
            </a:r>
            <a:r>
              <a:rPr lang="bn-BD" sz="1200" dirty="0" smtClean="0">
                <a:latin typeface="NikoshBAN" pitchFamily="2" charset="0"/>
                <a:cs typeface="NikoshBAN" pitchFamily="2" charset="0"/>
              </a:rPr>
              <a:t>রড ও কোন  </a:t>
            </a:r>
            <a:r>
              <a:rPr lang="bn-BD" baseline="0" dirty="0" smtClean="0"/>
              <a:t>সম্পর্কে আলোচনা করার উদ্দেশ্যে রাখা হয়েছে। এখানে পাঠ্যপুস্তকে </a:t>
            </a:r>
            <a:r>
              <a:rPr lang="bn-BD" sz="1200" dirty="0" smtClean="0">
                <a:latin typeface="NikoshBAN" pitchFamily="2" charset="0"/>
                <a:cs typeface="NikoshBAN" pitchFamily="2" charset="0"/>
              </a:rPr>
              <a:t>রড ও কোন  </a:t>
            </a:r>
            <a:r>
              <a:rPr lang="bn-BD" baseline="0" dirty="0" smtClean="0"/>
              <a:t>অংশটি বর্ণনা করতে পারেন। তবে বিষয় শিক্ষক ইচ্ছে করলে উল্লেখিত অংশগুলো সম্পর্কে নিজেই প্রশ্ন জিজ্ঞেস করতে পারেন যাতে শিক্ষার্থীরা শ্রেণিতে সক্রিয় থাকে অথবা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pPr/>
              <a:t>12</a:t>
            </a:fld>
            <a:endParaRPr lang="en-US"/>
          </a:p>
        </p:txBody>
      </p:sp>
    </p:spTree>
    <p:extLst>
      <p:ext uri="{BB962C8B-B14F-4D97-AF65-F5344CB8AC3E}">
        <p14:creationId xmlns="" xmlns:p14="http://schemas.microsoft.com/office/powerpoint/2010/main" val="9362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B0DE49-6BF9-4079-8AB5-A796065447B8}"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B0DE49-6BF9-4079-8AB5-A796065447B8}"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B0DE49-6BF9-4079-8AB5-A796065447B8}"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B631C-2C92-4338-871A-CD6204AA499B}" type="datetimeFigureOut">
              <a:rPr lang="en-US" smtClean="0"/>
              <a:pPr/>
              <a:t>8/10/2016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27F0BA-37F8-4DF4-9CB0-A2E60025F7C0}" type="slidenum">
              <a:rPr lang="en-US" smtClean="0"/>
              <a:pPr/>
              <a:t>‹#›</a:t>
            </a:fld>
            <a:endParaRPr lang="en-US"/>
          </a:p>
        </p:txBody>
      </p:sp>
    </p:spTree>
    <p:extLst>
      <p:ext uri="{BB962C8B-B14F-4D97-AF65-F5344CB8AC3E}">
        <p14:creationId xmlns="" xmlns:p14="http://schemas.microsoft.com/office/powerpoint/2010/main" val="3931039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FCDD1-53C5-4170-9594-399B85085A24}" type="datetimeFigureOut">
              <a:rPr lang="en-US" smtClean="0">
                <a:solidFill>
                  <a:prstClr val="black">
                    <a:tint val="75000"/>
                  </a:prstClr>
                </a:solidFill>
              </a:rPr>
              <a:pPr/>
              <a:t>8/10/2016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DA739E-A008-419F-88D0-8F0297020E5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FCDD1-53C5-4170-9594-399B85085A24}" type="datetimeFigureOut">
              <a:rPr lang="en-US" smtClean="0">
                <a:solidFill>
                  <a:prstClr val="black">
                    <a:tint val="75000"/>
                  </a:prstClr>
                </a:solidFill>
              </a:rPr>
              <a:pPr/>
              <a:t>8/10/2016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DA739E-A008-419F-88D0-8F0297020E5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5C77B-4FCD-4C85-8C55-4034F1444EFD}" type="datetimeFigureOut">
              <a:rPr lang="en-US" smtClean="0">
                <a:solidFill>
                  <a:prstClr val="black">
                    <a:tint val="75000"/>
                  </a:prstClr>
                </a:solidFill>
              </a:rPr>
              <a:pPr/>
              <a:t>8/10/2016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F4594C-110F-4C7D-A7DE-6209DAD1D7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B0DE49-6BF9-4079-8AB5-A796065447B8}"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B0DE49-6BF9-4079-8AB5-A796065447B8}"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B0DE49-6BF9-4079-8AB5-A796065447B8}" type="datetimeFigureOut">
              <a:rPr lang="en-US" smtClean="0"/>
              <a:pPr/>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B0DE49-6BF9-4079-8AB5-A796065447B8}" type="datetimeFigureOut">
              <a:rPr lang="en-US" smtClean="0"/>
              <a:pPr/>
              <a:t>8/10/2016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B0DE49-6BF9-4079-8AB5-A796065447B8}" type="datetimeFigureOut">
              <a:rPr lang="en-US" smtClean="0"/>
              <a:pPr/>
              <a:t>8/10/2016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0DE49-6BF9-4079-8AB5-A796065447B8}" type="datetimeFigureOut">
              <a:rPr lang="en-US" smtClean="0"/>
              <a:pPr/>
              <a:t>8/10/2016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B0DE49-6BF9-4079-8AB5-A796065447B8}" type="datetimeFigureOut">
              <a:rPr lang="en-US" smtClean="0"/>
              <a:pPr/>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B0DE49-6BF9-4079-8AB5-A796065447B8}" type="datetimeFigureOut">
              <a:rPr lang="en-US" smtClean="0"/>
              <a:pPr/>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7A671-BE1F-4C50-8966-413C918281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0DE49-6BF9-4079-8AB5-A796065447B8}" type="datetimeFigureOut">
              <a:rPr lang="en-US" smtClean="0"/>
              <a:pPr/>
              <a:t>8/10/2016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7A671-BE1F-4C50-8966-413C918281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7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FCDD1-53C5-4170-9594-399B85085A24}"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A739E-A008-419F-88D0-8F0297020E5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FCDD1-53C5-4170-9594-399B85085A24}"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A739E-A008-419F-88D0-8F0297020E5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5C77B-4FCD-4C85-8C55-4034F1444EFD}"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4594C-110F-4C7D-A7DE-6209DAD1D73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media/media2.mp4"/><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media" Target="../media/media2.mp4"/></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6.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ideo" Target="../media/media1.mp4"/><Relationship Id="rId5" Type="http://schemas.openxmlformats.org/officeDocument/2006/relationships/image" Target="../media/image11.png"/><Relationship Id="rId4" Type="http://schemas.microsoft.com/office/2007/relationships/media"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447800" y="914400"/>
            <a:ext cx="5341527"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bn-BD" sz="3200" dirty="0" smtClean="0">
                <a:solidFill>
                  <a:prstClr val="white"/>
                </a:solidFill>
                <a:latin typeface="NikoshBAN" pitchFamily="2" charset="0"/>
                <a:cs typeface="NikoshBAN" pitchFamily="2" charset="0"/>
              </a:rPr>
              <a:t>এই স্লাইডটি সম্মানিত শিক্ষকবৃন্দের জন্য। </a:t>
            </a:r>
          </a:p>
          <a:p>
            <a:r>
              <a:rPr lang="bn-BD" sz="3200" dirty="0" smtClean="0">
                <a:solidFill>
                  <a:prstClr val="white"/>
                </a:solidFill>
                <a:latin typeface="NikoshBAN" pitchFamily="2" charset="0"/>
                <a:cs typeface="NikoshBAN" pitchFamily="2" charset="0"/>
              </a:rPr>
              <a:t> তাই স্লাইডটি হাইড করে রাখা হয়েছে। </a:t>
            </a:r>
            <a:endParaRPr lang="en-US" sz="3200" dirty="0">
              <a:solidFill>
                <a:prstClr val="white"/>
              </a:solidFill>
              <a:latin typeface="NikoshBAN" pitchFamily="2" charset="0"/>
              <a:cs typeface="NikoshBAN" pitchFamily="2" charset="0"/>
            </a:endParaRPr>
          </a:p>
        </p:txBody>
      </p:sp>
      <p:sp>
        <p:nvSpPr>
          <p:cNvPr id="3" name="TextBox 2"/>
          <p:cNvSpPr txBox="1"/>
          <p:nvPr/>
        </p:nvSpPr>
        <p:spPr>
          <a:xfrm>
            <a:off x="256401" y="2895600"/>
            <a:ext cx="8582799" cy="240065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bn-BD" sz="3000" dirty="0" smtClean="0">
                <a:solidFill>
                  <a:prstClr val="black"/>
                </a:solidFill>
                <a:latin typeface="NikoshBAN" pitchFamily="2" charset="0"/>
                <a:cs typeface="NikoshBAN" pitchFamily="2" charset="0"/>
              </a:rPr>
              <a:t>এই পাঠটি শ্রেণিকক্ষে </a:t>
            </a:r>
            <a:r>
              <a:rPr lang="bn-BD" sz="3000" smtClean="0">
                <a:solidFill>
                  <a:prstClr val="black"/>
                </a:solidFill>
                <a:latin typeface="NikoshBAN" pitchFamily="2" charset="0"/>
                <a:cs typeface="NikoshBAN" pitchFamily="2" charset="0"/>
              </a:rPr>
              <a:t>উপস্থাপনের </a:t>
            </a:r>
            <a:r>
              <a:rPr lang="bn-BD" sz="3000" smtClean="0">
                <a:solidFill>
                  <a:prstClr val="black"/>
                </a:solidFill>
                <a:latin typeface="NikoshBAN" pitchFamily="2" charset="0"/>
                <a:cs typeface="NikoshBAN" pitchFamily="2" charset="0"/>
              </a:rPr>
              <a:t>জন্য প্রয়োজনীয় </a:t>
            </a:r>
            <a:r>
              <a:rPr lang="bn-BD" sz="3000" dirty="0" smtClean="0">
                <a:solidFill>
                  <a:prstClr val="black"/>
                </a:solidFill>
                <a:latin typeface="NikoshBAN" pitchFamily="2" charset="0"/>
                <a:cs typeface="NikoshBAN" pitchFamily="2" charset="0"/>
              </a:rPr>
              <a:t>পরামর্শ প্রতিটি</a:t>
            </a:r>
          </a:p>
          <a:p>
            <a:r>
              <a:rPr lang="bn-BD" sz="3000" dirty="0" smtClean="0">
                <a:solidFill>
                  <a:prstClr val="black"/>
                </a:solidFill>
                <a:latin typeface="NikoshBAN" pitchFamily="2" charset="0"/>
                <a:cs typeface="NikoshBAN" pitchFamily="2" charset="0"/>
              </a:rPr>
              <a:t>স্লাইডের নিচে অর্থাৎ </a:t>
            </a:r>
            <a:r>
              <a:rPr lang="en-US" sz="3000" dirty="0" smtClean="0">
                <a:solidFill>
                  <a:prstClr val="black"/>
                </a:solidFill>
                <a:latin typeface="NikoshBAN" pitchFamily="2" charset="0"/>
                <a:cs typeface="NikoshBAN" pitchFamily="2" charset="0"/>
              </a:rPr>
              <a:t>Slide Note </a:t>
            </a:r>
            <a:r>
              <a:rPr lang="bn-BD" sz="3000" dirty="0" smtClean="0">
                <a:solidFill>
                  <a:prstClr val="black"/>
                </a:solidFill>
                <a:latin typeface="NikoshBAN" pitchFamily="2" charset="0"/>
                <a:cs typeface="NikoshBAN" pitchFamily="2" charset="0"/>
              </a:rPr>
              <a:t>এ সংযোজন করা হয়েছে</a:t>
            </a:r>
            <a:r>
              <a:rPr lang="en-US" sz="3000" dirty="0" smtClean="0">
                <a:solidFill>
                  <a:prstClr val="black"/>
                </a:solidFill>
                <a:latin typeface="NikoshBAN" pitchFamily="2" charset="0"/>
                <a:cs typeface="NikoshBAN" pitchFamily="2" charset="0"/>
              </a:rPr>
              <a:t> </a:t>
            </a:r>
            <a:endParaRPr lang="bn-BD" sz="3000" dirty="0" smtClean="0">
              <a:solidFill>
                <a:prstClr val="black"/>
              </a:solidFill>
              <a:latin typeface="NikoshBAN" pitchFamily="2" charset="0"/>
              <a:cs typeface="NikoshBAN" pitchFamily="2" charset="0"/>
            </a:endParaRPr>
          </a:p>
          <a:p>
            <a:r>
              <a:rPr lang="bn-BD" sz="3000" dirty="0" smtClean="0">
                <a:solidFill>
                  <a:prstClr val="black"/>
                </a:solidFill>
                <a:latin typeface="NikoshBAN" pitchFamily="2" charset="0"/>
                <a:cs typeface="NikoshBAN" pitchFamily="2" charset="0"/>
              </a:rPr>
              <a:t>যাতে শ্রেণিকার্যক্রম শিক্ষার্থীদের সক্রিয় অংশগ্রহণে পাঠটি শিক্ষার্থীকেন্দ্রিক</a:t>
            </a:r>
          </a:p>
          <a:p>
            <a:r>
              <a:rPr lang="bn-BD" sz="3000" dirty="0" smtClean="0">
                <a:solidFill>
                  <a:prstClr val="black"/>
                </a:solidFill>
                <a:latin typeface="NikoshBAN" pitchFamily="2" charset="0"/>
                <a:cs typeface="NikoshBAN" pitchFamily="2" charset="0"/>
              </a:rPr>
              <a:t> হয়। আশা করি সম্মানিত শিক্ষকগণ পাঠটি উপস্থাপনের পূর্বে  উল্লেখিত</a:t>
            </a:r>
          </a:p>
          <a:p>
            <a:r>
              <a:rPr lang="bn-BD" sz="3000" dirty="0" smtClean="0">
                <a:solidFill>
                  <a:prstClr val="black"/>
                </a:solidFill>
                <a:latin typeface="NikoshBAN" pitchFamily="2" charset="0"/>
                <a:cs typeface="NikoshBAN" pitchFamily="2" charset="0"/>
              </a:rPr>
              <a:t> </a:t>
            </a:r>
            <a:r>
              <a:rPr lang="en-US" sz="3000" dirty="0" smtClean="0">
                <a:solidFill>
                  <a:prstClr val="black"/>
                </a:solidFill>
                <a:latin typeface="NikoshBAN" pitchFamily="2" charset="0"/>
                <a:cs typeface="NikoshBAN" pitchFamily="2" charset="0"/>
              </a:rPr>
              <a:t>Note </a:t>
            </a:r>
            <a:r>
              <a:rPr lang="bn-BD" sz="3000" dirty="0" smtClean="0">
                <a:solidFill>
                  <a:prstClr val="black"/>
                </a:solidFill>
                <a:latin typeface="NikoshBAN" pitchFamily="2" charset="0"/>
                <a:cs typeface="NikoshBAN" pitchFamily="2" charset="0"/>
              </a:rPr>
              <a:t>দেখে নেবেন</a:t>
            </a:r>
            <a:r>
              <a:rPr lang="en-US" sz="3000" dirty="0" smtClean="0">
                <a:solidFill>
                  <a:prstClr val="black"/>
                </a:solidFill>
                <a:latin typeface="NikoshBAN" pitchFamily="2" charset="0"/>
                <a:cs typeface="NikoshBAN" pitchFamily="2" charset="0"/>
              </a:rPr>
              <a:t> </a:t>
            </a:r>
            <a:r>
              <a:rPr lang="bn-BD" sz="3000" dirty="0" smtClean="0">
                <a:solidFill>
                  <a:prstClr val="black"/>
                </a:solidFill>
                <a:latin typeface="NikoshBAN" pitchFamily="2" charset="0"/>
                <a:cs typeface="NikoshBAN" pitchFamily="2" charset="0"/>
              </a:rPr>
              <a:t>এবং </a:t>
            </a:r>
            <a:r>
              <a:rPr lang="en-US" sz="3000" dirty="0" smtClean="0">
                <a:solidFill>
                  <a:prstClr val="black"/>
                </a:solidFill>
                <a:latin typeface="NikoshBAN" pitchFamily="2" charset="0"/>
                <a:cs typeface="NikoshBAN" pitchFamily="2" charset="0"/>
              </a:rPr>
              <a:t>F</a:t>
            </a:r>
            <a:r>
              <a:rPr lang="en-US" sz="3000" dirty="0" smtClean="0">
                <a:solidFill>
                  <a:prstClr val="black"/>
                </a:solidFill>
                <a:latin typeface="Times New Roman" pitchFamily="18" charset="0"/>
                <a:cs typeface="Times New Roman" pitchFamily="18" charset="0"/>
              </a:rPr>
              <a:t>5 </a:t>
            </a:r>
            <a:r>
              <a:rPr lang="bn-BD" sz="3000" dirty="0" smtClean="0">
                <a:solidFill>
                  <a:prstClr val="black"/>
                </a:solidFill>
                <a:latin typeface="NikoshBAN" pitchFamily="2" charset="0"/>
                <a:cs typeface="NikoshBAN" pitchFamily="2" charset="0"/>
              </a:rPr>
              <a:t>চেপে উপস্থাপন শুরু করতে পারেন।</a:t>
            </a:r>
            <a:endParaRPr lang="en-US" sz="3000" dirty="0">
              <a:solidFill>
                <a:prstClr val="black"/>
              </a:solidFill>
              <a:latin typeface="NikoshBAN" pitchFamily="2" charset="0"/>
              <a:cs typeface="NikoshBAN" pitchFamily="2"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alpha val="53000"/>
              </a:schemeClr>
            </a:gs>
            <a:gs pos="53000">
              <a:schemeClr val="bg2">
                <a:lumMod val="90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pic>
        <p:nvPicPr>
          <p:cNvPr id="18" name="Picture 17" descr="Structure of Eye.png"/>
          <p:cNvPicPr>
            <a:picLocks noChangeAspect="1"/>
          </p:cNvPicPr>
          <p:nvPr/>
        </p:nvPicPr>
        <p:blipFill>
          <a:blip r:embed="rId3" cstate="print"/>
          <a:stretch>
            <a:fillRect/>
          </a:stretch>
        </p:blipFill>
        <p:spPr>
          <a:xfrm>
            <a:off x="2667000" y="1752600"/>
            <a:ext cx="5181600" cy="3454398"/>
          </a:xfrm>
          <a:prstGeom prst="rect">
            <a:avLst/>
          </a:prstGeom>
        </p:spPr>
      </p:pic>
      <p:sp>
        <p:nvSpPr>
          <p:cNvPr id="27" name="Freeform 26"/>
          <p:cNvSpPr/>
          <p:nvPr/>
        </p:nvSpPr>
        <p:spPr>
          <a:xfrm>
            <a:off x="3721100" y="2876550"/>
            <a:ext cx="273050" cy="1270000"/>
          </a:xfrm>
          <a:custGeom>
            <a:avLst/>
            <a:gdLst>
              <a:gd name="connsiteX0" fmla="*/ 133350 w 273050"/>
              <a:gd name="connsiteY0" fmla="*/ 95250 h 1270000"/>
              <a:gd name="connsiteX1" fmla="*/ 38100 w 273050"/>
              <a:gd name="connsiteY1" fmla="*/ 311150 h 1270000"/>
              <a:gd name="connsiteX2" fmla="*/ 0 w 273050"/>
              <a:gd name="connsiteY2" fmla="*/ 571500 h 1270000"/>
              <a:gd name="connsiteX3" fmla="*/ 0 w 273050"/>
              <a:gd name="connsiteY3" fmla="*/ 730250 h 1270000"/>
              <a:gd name="connsiteX4" fmla="*/ 25400 w 273050"/>
              <a:gd name="connsiteY4" fmla="*/ 914400 h 1270000"/>
              <a:gd name="connsiteX5" fmla="*/ 82550 w 273050"/>
              <a:gd name="connsiteY5" fmla="*/ 1073150 h 1270000"/>
              <a:gd name="connsiteX6" fmla="*/ 139700 w 273050"/>
              <a:gd name="connsiteY6" fmla="*/ 1231900 h 1270000"/>
              <a:gd name="connsiteX7" fmla="*/ 196850 w 273050"/>
              <a:gd name="connsiteY7" fmla="*/ 1270000 h 1270000"/>
              <a:gd name="connsiteX8" fmla="*/ 247650 w 273050"/>
              <a:gd name="connsiteY8" fmla="*/ 1117600 h 1270000"/>
              <a:gd name="connsiteX9" fmla="*/ 171450 w 273050"/>
              <a:gd name="connsiteY9" fmla="*/ 939800 h 1270000"/>
              <a:gd name="connsiteX10" fmla="*/ 152400 w 273050"/>
              <a:gd name="connsiteY10" fmla="*/ 749300 h 1270000"/>
              <a:gd name="connsiteX11" fmla="*/ 127000 w 273050"/>
              <a:gd name="connsiteY11" fmla="*/ 527050 h 1270000"/>
              <a:gd name="connsiteX12" fmla="*/ 203200 w 273050"/>
              <a:gd name="connsiteY12" fmla="*/ 260350 h 1270000"/>
              <a:gd name="connsiteX13" fmla="*/ 260350 w 273050"/>
              <a:gd name="connsiteY13" fmla="*/ 95250 h 1270000"/>
              <a:gd name="connsiteX14" fmla="*/ 273050 w 273050"/>
              <a:gd name="connsiteY14" fmla="*/ 0 h 1270000"/>
              <a:gd name="connsiteX15" fmla="*/ 215900 w 273050"/>
              <a:gd name="connsiteY15" fmla="*/ 0 h 1270000"/>
              <a:gd name="connsiteX16" fmla="*/ 133350 w 273050"/>
              <a:gd name="connsiteY16" fmla="*/ 9525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50" h="1270000">
                <a:moveTo>
                  <a:pt x="133350" y="95250"/>
                </a:moveTo>
                <a:lnTo>
                  <a:pt x="38100" y="311150"/>
                </a:lnTo>
                <a:lnTo>
                  <a:pt x="0" y="571500"/>
                </a:lnTo>
                <a:lnTo>
                  <a:pt x="0" y="730250"/>
                </a:lnTo>
                <a:lnTo>
                  <a:pt x="25400" y="914400"/>
                </a:lnTo>
                <a:lnTo>
                  <a:pt x="82550" y="1073150"/>
                </a:lnTo>
                <a:lnTo>
                  <a:pt x="139700" y="1231900"/>
                </a:lnTo>
                <a:lnTo>
                  <a:pt x="196850" y="1270000"/>
                </a:lnTo>
                <a:lnTo>
                  <a:pt x="247650" y="1117600"/>
                </a:lnTo>
                <a:lnTo>
                  <a:pt x="171450" y="939800"/>
                </a:lnTo>
                <a:lnTo>
                  <a:pt x="152400" y="749300"/>
                </a:lnTo>
                <a:lnTo>
                  <a:pt x="127000" y="527050"/>
                </a:lnTo>
                <a:lnTo>
                  <a:pt x="203200" y="260350"/>
                </a:lnTo>
                <a:lnTo>
                  <a:pt x="260350" y="95250"/>
                </a:lnTo>
                <a:lnTo>
                  <a:pt x="273050" y="0"/>
                </a:lnTo>
                <a:lnTo>
                  <a:pt x="215900" y="0"/>
                </a:lnTo>
                <a:lnTo>
                  <a:pt x="133350" y="95250"/>
                </a:lnTo>
                <a:close/>
              </a:path>
            </a:pathLst>
          </a:custGeom>
          <a:solidFill>
            <a:srgbClr val="FFFF00">
              <a:alpha val="29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ris.png"/>
          <p:cNvPicPr>
            <a:picLocks noChangeAspect="1"/>
          </p:cNvPicPr>
          <p:nvPr/>
        </p:nvPicPr>
        <p:blipFill>
          <a:blip r:embed="rId4" cstate="print"/>
          <a:stretch>
            <a:fillRect/>
          </a:stretch>
        </p:blipFill>
        <p:spPr>
          <a:xfrm>
            <a:off x="2475650" y="1676400"/>
            <a:ext cx="4534750" cy="3611746"/>
          </a:xfrm>
          <a:prstGeom prst="rect">
            <a:avLst/>
          </a:prstGeom>
        </p:spPr>
      </p:pic>
      <p:sp>
        <p:nvSpPr>
          <p:cNvPr id="29" name="Donut 28"/>
          <p:cNvSpPr/>
          <p:nvPr/>
        </p:nvSpPr>
        <p:spPr>
          <a:xfrm>
            <a:off x="3429000" y="2057400"/>
            <a:ext cx="2667000" cy="2667000"/>
          </a:xfrm>
          <a:prstGeom prst="donut">
            <a:avLst>
              <a:gd name="adj" fmla="val 27295"/>
            </a:avLst>
          </a:prstGeom>
          <a:solidFill>
            <a:srgbClr val="FFFF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p:cNvSpPr/>
          <p:nvPr/>
        </p:nvSpPr>
        <p:spPr>
          <a:xfrm>
            <a:off x="4191000" y="2850932"/>
            <a:ext cx="1143000" cy="1066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0"/>
          <p:cNvGrpSpPr/>
          <p:nvPr/>
        </p:nvGrpSpPr>
        <p:grpSpPr>
          <a:xfrm>
            <a:off x="4224401" y="1295400"/>
            <a:ext cx="1109599" cy="1066800"/>
            <a:chOff x="4681601" y="685800"/>
            <a:chExt cx="1109599" cy="1066800"/>
          </a:xfrm>
        </p:grpSpPr>
        <p:sp>
          <p:nvSpPr>
            <p:cNvPr id="31" name="Down Arrow 30"/>
            <p:cNvSpPr/>
            <p:nvPr/>
          </p:nvSpPr>
          <p:spPr>
            <a:xfrm>
              <a:off x="5076498" y="1219200"/>
              <a:ext cx="409902" cy="5334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681601" y="685800"/>
              <a:ext cx="1109599"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000" dirty="0" smtClean="0">
                  <a:latin typeface="NikoshBAN" pitchFamily="2" charset="0"/>
                  <a:cs typeface="NikoshBAN" pitchFamily="2" charset="0"/>
                </a:rPr>
                <a:t>আইরিস</a:t>
              </a:r>
              <a:endParaRPr lang="en-US" sz="3000" dirty="0">
                <a:latin typeface="NikoshBAN" pitchFamily="2" charset="0"/>
                <a:cs typeface="NikoshBAN" pitchFamily="2" charset="0"/>
              </a:endParaRPr>
            </a:p>
          </p:txBody>
        </p:sp>
      </p:grpSp>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16" name="Picture 15" descr="vlcsnap-2015-09-22-11h41m28s116.png"/>
          <p:cNvPicPr>
            <a:picLocks noChangeAspect="1"/>
          </p:cNvPicPr>
          <p:nvPr/>
        </p:nvPicPr>
        <p:blipFill>
          <a:blip r:embed="rId5" cstate="print"/>
          <a:stretch>
            <a:fillRect/>
          </a:stretch>
        </p:blipFill>
        <p:spPr>
          <a:xfrm>
            <a:off x="965965" y="1768366"/>
            <a:ext cx="6120635" cy="3352381"/>
          </a:xfrm>
          <a:prstGeom prst="rect">
            <a:avLst/>
          </a:prstGeom>
        </p:spPr>
      </p:pic>
      <p:grpSp>
        <p:nvGrpSpPr>
          <p:cNvPr id="35" name="Group 10"/>
          <p:cNvGrpSpPr/>
          <p:nvPr/>
        </p:nvGrpSpPr>
        <p:grpSpPr>
          <a:xfrm>
            <a:off x="3949264" y="2250744"/>
            <a:ext cx="1548822" cy="1102056"/>
            <a:chOff x="4681601" y="685800"/>
            <a:chExt cx="1548822" cy="1102056"/>
          </a:xfrm>
        </p:grpSpPr>
        <p:sp>
          <p:nvSpPr>
            <p:cNvPr id="36" name="Down Arrow 35"/>
            <p:cNvSpPr/>
            <p:nvPr/>
          </p:nvSpPr>
          <p:spPr>
            <a:xfrm>
              <a:off x="5322733" y="1254456"/>
              <a:ext cx="381000" cy="5334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681601" y="685800"/>
              <a:ext cx="1548822"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000" dirty="0" smtClean="0">
                  <a:latin typeface="NikoshBAN" pitchFamily="2" charset="0"/>
                  <a:cs typeface="NikoshBAN" pitchFamily="2" charset="0"/>
                </a:rPr>
                <a:t>চোখের মণি</a:t>
              </a:r>
              <a:endParaRPr lang="en-US" sz="3000" dirty="0">
                <a:latin typeface="NikoshBAN" pitchFamily="2" charset="0"/>
                <a:cs typeface="NikoshBAN" pitchFamily="2" charset="0"/>
              </a:endParaRPr>
            </a:p>
          </p:txBody>
        </p:sp>
      </p:grpSp>
      <p:sp>
        <p:nvSpPr>
          <p:cNvPr id="17" name="TextBox 16"/>
          <p:cNvSpPr txBox="1"/>
          <p:nvPr/>
        </p:nvSpPr>
        <p:spPr>
          <a:xfrm>
            <a:off x="1066800" y="3886200"/>
            <a:ext cx="2863284" cy="553998"/>
          </a:xfrm>
          <a:prstGeom prst="rect">
            <a:avLst/>
          </a:prstGeom>
          <a:noFill/>
        </p:spPr>
        <p:txBody>
          <a:bodyPr wrap="none" rtlCol="0">
            <a:spAutoFit/>
          </a:bodyPr>
          <a:lstStyle/>
          <a:p>
            <a:r>
              <a:rPr lang="bn-BD" sz="3000" dirty="0" smtClean="0">
                <a:solidFill>
                  <a:schemeClr val="bg1"/>
                </a:solidFill>
                <a:latin typeface="NikoshBAN" pitchFamily="2" charset="0"/>
                <a:cs typeface="NikoshBAN" pitchFamily="2" charset="0"/>
              </a:rPr>
              <a:t>বস্তু থেকে আগত আলো</a:t>
            </a:r>
            <a:endParaRPr lang="en-US" sz="3000" dirty="0">
              <a:solidFill>
                <a:schemeClr val="bg1"/>
              </a:solidFill>
              <a:latin typeface="NikoshBAN" pitchFamily="2" charset="0"/>
              <a:cs typeface="NikoshBAN"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xit" presetSubtype="0" accel="100000" fill="hold" grpId="1" nodeType="clickEffect">
                                  <p:stCondLst>
                                    <p:cond delay="0"/>
                                  </p:stCondLst>
                                  <p:childTnLst>
                                    <p:anim calcmode="lin" valueType="num">
                                      <p:cBhvr>
                                        <p:cTn id="11" dur="1000"/>
                                        <p:tgtEl>
                                          <p:spTgt spid="27"/>
                                        </p:tgtEl>
                                        <p:attrNameLst>
                                          <p:attrName>ppt_w</p:attrName>
                                        </p:attrNameLst>
                                      </p:cBhvr>
                                      <p:tavLst>
                                        <p:tav tm="0">
                                          <p:val>
                                            <p:strVal val="ppt_w"/>
                                          </p:val>
                                        </p:tav>
                                        <p:tav tm="100000">
                                          <p:val>
                                            <p:strVal val="ppt_w+.3"/>
                                          </p:val>
                                        </p:tav>
                                      </p:tavLst>
                                    </p:anim>
                                    <p:anim calcmode="lin" valueType="num">
                                      <p:cBhvr>
                                        <p:cTn id="12" dur="1000"/>
                                        <p:tgtEl>
                                          <p:spTgt spid="27"/>
                                        </p:tgtEl>
                                        <p:attrNameLst>
                                          <p:attrName>ppt_h</p:attrName>
                                        </p:attrNameLst>
                                      </p:cBhvr>
                                      <p:tavLst>
                                        <p:tav tm="0">
                                          <p:val>
                                            <p:strVal val="ppt_h"/>
                                          </p:val>
                                        </p:tav>
                                        <p:tav tm="100000">
                                          <p:val>
                                            <p:strVal val="ppt_h"/>
                                          </p:val>
                                        </p:tav>
                                      </p:tavLst>
                                    </p:anim>
                                    <p:animEffect transition="out" filter="fade">
                                      <p:cBhvr>
                                        <p:cTn id="13" dur="1000"/>
                                        <p:tgtEl>
                                          <p:spTgt spid="27"/>
                                        </p:tgtEl>
                                      </p:cBhvr>
                                    </p:animEffect>
                                    <p:set>
                                      <p:cBhvr>
                                        <p:cTn id="14" dur="1" fill="hold">
                                          <p:stCondLst>
                                            <p:cond delay="999"/>
                                          </p:stCondLst>
                                        </p:cTn>
                                        <p:tgtEl>
                                          <p:spTgt spid="27"/>
                                        </p:tgtEl>
                                        <p:attrNameLst>
                                          <p:attrName>style.visibility</p:attrName>
                                        </p:attrNameLst>
                                      </p:cBhvr>
                                      <p:to>
                                        <p:strVal val="hidden"/>
                                      </p:to>
                                    </p:set>
                                  </p:childTnLst>
                                </p:cTn>
                              </p:par>
                            </p:childTnLst>
                          </p:cTn>
                        </p:par>
                        <p:par>
                          <p:cTn id="15" fill="hold">
                            <p:stCondLst>
                              <p:cond delay="1000"/>
                            </p:stCondLst>
                            <p:childTnLst>
                              <p:par>
                                <p:cTn id="16" presetID="54" presetClass="entr" presetSubtype="0" accel="10000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strVal val="#ppt_w*0.05"/>
                                          </p:val>
                                        </p:tav>
                                        <p:tav tm="100000">
                                          <p:val>
                                            <p:strVal val="#ppt_w"/>
                                          </p:val>
                                        </p:tav>
                                      </p:tavLst>
                                    </p:anim>
                                    <p:anim calcmode="lin" valueType="num">
                                      <p:cBhvr>
                                        <p:cTn id="19" dur="500" fill="hold"/>
                                        <p:tgtEl>
                                          <p:spTgt spid="28"/>
                                        </p:tgtEl>
                                        <p:attrNameLst>
                                          <p:attrName>ppt_h</p:attrName>
                                        </p:attrNameLst>
                                      </p:cBhvr>
                                      <p:tavLst>
                                        <p:tav tm="0">
                                          <p:val>
                                            <p:strVal val="#ppt_h"/>
                                          </p:val>
                                        </p:tav>
                                        <p:tav tm="100000">
                                          <p:val>
                                            <p:strVal val="#ppt_h"/>
                                          </p:val>
                                        </p:tav>
                                      </p:tavLst>
                                    </p:anim>
                                    <p:anim calcmode="lin" valueType="num">
                                      <p:cBhvr>
                                        <p:cTn id="20" dur="500" fill="hold"/>
                                        <p:tgtEl>
                                          <p:spTgt spid="28"/>
                                        </p:tgtEl>
                                        <p:attrNameLst>
                                          <p:attrName>ppt_x</p:attrName>
                                        </p:attrNameLst>
                                      </p:cBhvr>
                                      <p:tavLst>
                                        <p:tav tm="0">
                                          <p:val>
                                            <p:strVal val="#ppt_x-.2"/>
                                          </p:val>
                                        </p:tav>
                                        <p:tav tm="100000">
                                          <p:val>
                                            <p:strVal val="#ppt_x"/>
                                          </p:val>
                                        </p:tav>
                                      </p:tavLst>
                                    </p:anim>
                                    <p:anim calcmode="lin" valueType="num">
                                      <p:cBhvr>
                                        <p:cTn id="21" dur="500" fill="hold"/>
                                        <p:tgtEl>
                                          <p:spTgt spid="28"/>
                                        </p:tgtEl>
                                        <p:attrNameLst>
                                          <p:attrName>ppt_y</p:attrName>
                                        </p:attrNameLst>
                                      </p:cBhvr>
                                      <p:tavLst>
                                        <p:tav tm="0">
                                          <p:val>
                                            <p:strVal val="#ppt_y"/>
                                          </p:val>
                                        </p:tav>
                                        <p:tav tm="100000">
                                          <p:val>
                                            <p:strVal val="#ppt_y"/>
                                          </p:val>
                                        </p:tav>
                                      </p:tavLst>
                                    </p:anim>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heel(1)">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heel(4)">
                                      <p:cBhvr>
                                        <p:cTn id="44" dur="2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up)">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54" presetClass="entr" presetSubtype="0" accel="10000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strVal val="#ppt_w*0.05"/>
                                          </p:val>
                                        </p:tav>
                                        <p:tav tm="100000">
                                          <p:val>
                                            <p:strVal val="#ppt_w"/>
                                          </p:val>
                                        </p:tav>
                                      </p:tavLst>
                                    </p:anim>
                                    <p:anim calcmode="lin" valueType="num">
                                      <p:cBhvr>
                                        <p:cTn id="55" dur="500" fill="hold"/>
                                        <p:tgtEl>
                                          <p:spTgt spid="16"/>
                                        </p:tgtEl>
                                        <p:attrNameLst>
                                          <p:attrName>ppt_h</p:attrName>
                                        </p:attrNameLst>
                                      </p:cBhvr>
                                      <p:tavLst>
                                        <p:tav tm="0">
                                          <p:val>
                                            <p:strVal val="#ppt_h"/>
                                          </p:val>
                                        </p:tav>
                                        <p:tav tm="100000">
                                          <p:val>
                                            <p:strVal val="#ppt_h"/>
                                          </p:val>
                                        </p:tav>
                                      </p:tavLst>
                                    </p:anim>
                                    <p:anim calcmode="lin" valueType="num">
                                      <p:cBhvr>
                                        <p:cTn id="56" dur="500" fill="hold"/>
                                        <p:tgtEl>
                                          <p:spTgt spid="16"/>
                                        </p:tgtEl>
                                        <p:attrNameLst>
                                          <p:attrName>ppt_x</p:attrName>
                                        </p:attrNameLst>
                                      </p:cBhvr>
                                      <p:tavLst>
                                        <p:tav tm="0">
                                          <p:val>
                                            <p:strVal val="#ppt_x-.2"/>
                                          </p:val>
                                        </p:tav>
                                        <p:tav tm="100000">
                                          <p:val>
                                            <p:strVal val="#ppt_x"/>
                                          </p:val>
                                        </p:tav>
                                      </p:tavLst>
                                    </p:anim>
                                    <p:anim calcmode="lin" valueType="num">
                                      <p:cBhvr>
                                        <p:cTn id="57" dur="500" fill="hold"/>
                                        <p:tgtEl>
                                          <p:spTgt spid="16"/>
                                        </p:tgtEl>
                                        <p:attrNameLst>
                                          <p:attrName>ppt_y</p:attrName>
                                        </p:attrNameLst>
                                      </p:cBhvr>
                                      <p:tavLst>
                                        <p:tav tm="0">
                                          <p:val>
                                            <p:strVal val="#ppt_y"/>
                                          </p:val>
                                        </p:tav>
                                        <p:tav tm="100000">
                                          <p:val>
                                            <p:strVal val="#ppt_y"/>
                                          </p:val>
                                        </p:tav>
                                      </p:tavLst>
                                    </p:anim>
                                    <p:animEffect transition="in" filter="fade">
                                      <p:cBhvr>
                                        <p:cTn id="58" dur="500"/>
                                        <p:tgtEl>
                                          <p:spTgt spid="1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9" grpId="0" animBg="1"/>
      <p:bldP spid="29" grpId="1" animBg="1"/>
      <p:bldP spid="34"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alpha val="53000"/>
              </a:schemeClr>
            </a:gs>
            <a:gs pos="53000">
              <a:schemeClr val="bg2">
                <a:lumMod val="90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18" name="Picture 17" descr="Structure of Eye.png"/>
          <p:cNvPicPr>
            <a:picLocks noChangeAspect="1"/>
          </p:cNvPicPr>
          <p:nvPr/>
        </p:nvPicPr>
        <p:blipFill>
          <a:blip r:embed="rId3" cstate="print"/>
          <a:stretch>
            <a:fillRect/>
          </a:stretch>
        </p:blipFill>
        <p:spPr>
          <a:xfrm>
            <a:off x="2667000" y="1752600"/>
            <a:ext cx="5181600" cy="3454398"/>
          </a:xfrm>
          <a:prstGeom prst="rect">
            <a:avLst/>
          </a:prstGeom>
        </p:spPr>
      </p:pic>
      <p:grpSp>
        <p:nvGrpSpPr>
          <p:cNvPr id="8" name="Group 7"/>
          <p:cNvGrpSpPr/>
          <p:nvPr/>
        </p:nvGrpSpPr>
        <p:grpSpPr>
          <a:xfrm>
            <a:off x="1828800" y="2133600"/>
            <a:ext cx="2209800" cy="1295400"/>
            <a:chOff x="1828800" y="2133600"/>
            <a:chExt cx="2209800" cy="1295400"/>
          </a:xfrm>
        </p:grpSpPr>
        <p:sp>
          <p:nvSpPr>
            <p:cNvPr id="4" name="TextBox 3"/>
            <p:cNvSpPr txBox="1"/>
            <p:nvPr/>
          </p:nvSpPr>
          <p:spPr>
            <a:xfrm>
              <a:off x="1828800" y="2133600"/>
              <a:ext cx="1146468" cy="553998"/>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bn-BD" sz="3000" dirty="0" smtClean="0">
                  <a:latin typeface="NikoshBAN" pitchFamily="2" charset="0"/>
                  <a:cs typeface="NikoshBAN" pitchFamily="2" charset="0"/>
                </a:rPr>
                <a:t>চক্ষুলেন্স</a:t>
              </a:r>
              <a:endParaRPr lang="en-US" sz="3000" dirty="0">
                <a:latin typeface="NikoshBAN" pitchFamily="2" charset="0"/>
                <a:cs typeface="NikoshBAN" pitchFamily="2" charset="0"/>
              </a:endParaRPr>
            </a:p>
          </p:txBody>
        </p:sp>
        <p:cxnSp>
          <p:nvCxnSpPr>
            <p:cNvPr id="7" name="Straight Arrow Connector 6"/>
            <p:cNvCxnSpPr/>
            <p:nvPr/>
          </p:nvCxnSpPr>
          <p:spPr>
            <a:xfrm>
              <a:off x="3048000" y="2667000"/>
              <a:ext cx="990600"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2895600" y="4876800"/>
            <a:ext cx="685800" cy="4572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200400" y="4191000"/>
            <a:ext cx="3052782" cy="914400"/>
            <a:chOff x="7162800" y="2819400"/>
            <a:chExt cx="3052782" cy="914400"/>
          </a:xfrm>
        </p:grpSpPr>
        <p:cxnSp>
          <p:nvCxnSpPr>
            <p:cNvPr id="13" name="Straight Arrow Connector 12"/>
            <p:cNvCxnSpPr/>
            <p:nvPr/>
          </p:nvCxnSpPr>
          <p:spPr>
            <a:xfrm flipH="1">
              <a:off x="7162800" y="3352800"/>
              <a:ext cx="533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00" y="2819400"/>
              <a:ext cx="2595582"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000" dirty="0" smtClean="0">
                  <a:latin typeface="NikoshBAN" pitchFamily="2" charset="0"/>
                  <a:cs typeface="NikoshBAN" pitchFamily="2" charset="0"/>
                </a:rPr>
                <a:t>সিলিয়ারি মাংসপেশি</a:t>
              </a:r>
              <a:endParaRPr lang="en-US" sz="3000" dirty="0">
                <a:latin typeface="NikoshBAN" pitchFamily="2" charset="0"/>
                <a:cs typeface="NikoshBAN" pitchFamily="2" charset="0"/>
              </a:endParaRPr>
            </a:p>
          </p:txBody>
        </p:sp>
      </p:grpSp>
      <p:grpSp>
        <p:nvGrpSpPr>
          <p:cNvPr id="22" name="Group 21"/>
          <p:cNvGrpSpPr/>
          <p:nvPr/>
        </p:nvGrpSpPr>
        <p:grpSpPr>
          <a:xfrm>
            <a:off x="3200400" y="2102068"/>
            <a:ext cx="3162646" cy="553998"/>
            <a:chOff x="4953000" y="762000"/>
            <a:chExt cx="3162646" cy="553998"/>
          </a:xfrm>
        </p:grpSpPr>
        <p:sp>
          <p:nvSpPr>
            <p:cNvPr id="11" name="TextBox 10"/>
            <p:cNvSpPr txBox="1"/>
            <p:nvPr/>
          </p:nvSpPr>
          <p:spPr>
            <a:xfrm>
              <a:off x="5486400" y="762000"/>
              <a:ext cx="2629246"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000" dirty="0" smtClean="0">
                  <a:latin typeface="NikoshBAN" pitchFamily="2" charset="0"/>
                  <a:cs typeface="NikoshBAN" pitchFamily="2" charset="0"/>
                </a:rPr>
                <a:t>সাসপেন্সরি লিগামেন্ট</a:t>
              </a:r>
              <a:endParaRPr lang="en-US" sz="3000" dirty="0">
                <a:latin typeface="NikoshBAN" pitchFamily="2" charset="0"/>
                <a:cs typeface="NikoshBAN" pitchFamily="2" charset="0"/>
              </a:endParaRPr>
            </a:p>
          </p:txBody>
        </p:sp>
        <p:cxnSp>
          <p:nvCxnSpPr>
            <p:cNvPr id="19" name="Straight Arrow Connector 18"/>
            <p:cNvCxnSpPr>
              <a:stCxn id="11" idx="1"/>
            </p:cNvCxnSpPr>
            <p:nvPr/>
          </p:nvCxnSpPr>
          <p:spPr>
            <a:xfrm flipH="1">
              <a:off x="4953000" y="1038999"/>
              <a:ext cx="533400" cy="278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Freeform 15"/>
          <p:cNvSpPr/>
          <p:nvPr/>
        </p:nvSpPr>
        <p:spPr>
          <a:xfrm>
            <a:off x="3869741" y="2984602"/>
            <a:ext cx="523037" cy="1104595"/>
          </a:xfrm>
          <a:custGeom>
            <a:avLst/>
            <a:gdLst>
              <a:gd name="connsiteX0" fmla="*/ 168249 w 523037"/>
              <a:gd name="connsiteY0" fmla="*/ 65836 h 1104595"/>
              <a:gd name="connsiteX1" fmla="*/ 95097 w 523037"/>
              <a:gd name="connsiteY1" fmla="*/ 168249 h 1104595"/>
              <a:gd name="connsiteX2" fmla="*/ 51206 w 523037"/>
              <a:gd name="connsiteY2" fmla="*/ 292608 h 1104595"/>
              <a:gd name="connsiteX3" fmla="*/ 7315 w 523037"/>
              <a:gd name="connsiteY3" fmla="*/ 431596 h 1104595"/>
              <a:gd name="connsiteX4" fmla="*/ 7315 w 523037"/>
              <a:gd name="connsiteY4" fmla="*/ 512064 h 1104595"/>
              <a:gd name="connsiteX5" fmla="*/ 7315 w 523037"/>
              <a:gd name="connsiteY5" fmla="*/ 607161 h 1104595"/>
              <a:gd name="connsiteX6" fmla="*/ 14630 w 523037"/>
              <a:gd name="connsiteY6" fmla="*/ 709574 h 1104595"/>
              <a:gd name="connsiteX7" fmla="*/ 43891 w 523037"/>
              <a:gd name="connsiteY7" fmla="*/ 797356 h 1104595"/>
              <a:gd name="connsiteX8" fmla="*/ 102413 w 523037"/>
              <a:gd name="connsiteY8" fmla="*/ 943660 h 1104595"/>
              <a:gd name="connsiteX9" fmla="*/ 168249 w 523037"/>
              <a:gd name="connsiteY9" fmla="*/ 1024128 h 1104595"/>
              <a:gd name="connsiteX10" fmla="*/ 219456 w 523037"/>
              <a:gd name="connsiteY10" fmla="*/ 1075334 h 1104595"/>
              <a:gd name="connsiteX11" fmla="*/ 285293 w 523037"/>
              <a:gd name="connsiteY11" fmla="*/ 1097280 h 1104595"/>
              <a:gd name="connsiteX12" fmla="*/ 358445 w 523037"/>
              <a:gd name="connsiteY12" fmla="*/ 1031443 h 1104595"/>
              <a:gd name="connsiteX13" fmla="*/ 431597 w 523037"/>
              <a:gd name="connsiteY13" fmla="*/ 921715 h 1104595"/>
              <a:gd name="connsiteX14" fmla="*/ 482803 w 523037"/>
              <a:gd name="connsiteY14" fmla="*/ 811987 h 1104595"/>
              <a:gd name="connsiteX15" fmla="*/ 512064 w 523037"/>
              <a:gd name="connsiteY15" fmla="*/ 672998 h 1104595"/>
              <a:gd name="connsiteX16" fmla="*/ 519379 w 523037"/>
              <a:gd name="connsiteY16" fmla="*/ 497433 h 1104595"/>
              <a:gd name="connsiteX17" fmla="*/ 490118 w 523037"/>
              <a:gd name="connsiteY17" fmla="*/ 285292 h 1104595"/>
              <a:gd name="connsiteX18" fmla="*/ 446227 w 523037"/>
              <a:gd name="connsiteY18" fmla="*/ 146304 h 1104595"/>
              <a:gd name="connsiteX19" fmla="*/ 402336 w 523037"/>
              <a:gd name="connsiteY19" fmla="*/ 65836 h 1104595"/>
              <a:gd name="connsiteX20" fmla="*/ 336499 w 523037"/>
              <a:gd name="connsiteY20" fmla="*/ 14630 h 1104595"/>
              <a:gd name="connsiteX21" fmla="*/ 277977 w 523037"/>
              <a:gd name="connsiteY21" fmla="*/ 0 h 1104595"/>
              <a:gd name="connsiteX22" fmla="*/ 226771 w 523037"/>
              <a:gd name="connsiteY22" fmla="*/ 14630 h 1104595"/>
              <a:gd name="connsiteX23" fmla="*/ 168249 w 523037"/>
              <a:gd name="connsiteY23" fmla="*/ 65836 h 11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037" h="1104595">
                <a:moveTo>
                  <a:pt x="168249" y="65836"/>
                </a:moveTo>
                <a:cubicBezTo>
                  <a:pt x="146303" y="91439"/>
                  <a:pt x="114604" y="130454"/>
                  <a:pt x="95097" y="168249"/>
                </a:cubicBezTo>
                <a:cubicBezTo>
                  <a:pt x="75590" y="206044"/>
                  <a:pt x="65836" y="248717"/>
                  <a:pt x="51206" y="292608"/>
                </a:cubicBezTo>
                <a:cubicBezTo>
                  <a:pt x="36576" y="336499"/>
                  <a:pt x="14630" y="395020"/>
                  <a:pt x="7315" y="431596"/>
                </a:cubicBezTo>
                <a:cubicBezTo>
                  <a:pt x="0" y="468172"/>
                  <a:pt x="7315" y="512064"/>
                  <a:pt x="7315" y="512064"/>
                </a:cubicBezTo>
                <a:cubicBezTo>
                  <a:pt x="7315" y="541325"/>
                  <a:pt x="6096" y="574243"/>
                  <a:pt x="7315" y="607161"/>
                </a:cubicBezTo>
                <a:cubicBezTo>
                  <a:pt x="8534" y="640079"/>
                  <a:pt x="8534" y="677875"/>
                  <a:pt x="14630" y="709574"/>
                </a:cubicBezTo>
                <a:cubicBezTo>
                  <a:pt x="20726" y="741273"/>
                  <a:pt x="29261" y="758342"/>
                  <a:pt x="43891" y="797356"/>
                </a:cubicBezTo>
                <a:cubicBezTo>
                  <a:pt x="58521" y="836370"/>
                  <a:pt x="81687" y="905865"/>
                  <a:pt x="102413" y="943660"/>
                </a:cubicBezTo>
                <a:cubicBezTo>
                  <a:pt x="123139" y="981455"/>
                  <a:pt x="148742" y="1002182"/>
                  <a:pt x="168249" y="1024128"/>
                </a:cubicBezTo>
                <a:cubicBezTo>
                  <a:pt x="187756" y="1046074"/>
                  <a:pt x="199949" y="1063142"/>
                  <a:pt x="219456" y="1075334"/>
                </a:cubicBezTo>
                <a:cubicBezTo>
                  <a:pt x="238963" y="1087526"/>
                  <a:pt x="262128" y="1104595"/>
                  <a:pt x="285293" y="1097280"/>
                </a:cubicBezTo>
                <a:cubicBezTo>
                  <a:pt x="308458" y="1089965"/>
                  <a:pt x="334061" y="1060704"/>
                  <a:pt x="358445" y="1031443"/>
                </a:cubicBezTo>
                <a:cubicBezTo>
                  <a:pt x="382829" y="1002182"/>
                  <a:pt x="410871" y="958291"/>
                  <a:pt x="431597" y="921715"/>
                </a:cubicBezTo>
                <a:cubicBezTo>
                  <a:pt x="452323" y="885139"/>
                  <a:pt x="469392" y="853440"/>
                  <a:pt x="482803" y="811987"/>
                </a:cubicBezTo>
                <a:cubicBezTo>
                  <a:pt x="496214" y="770534"/>
                  <a:pt x="505968" y="725424"/>
                  <a:pt x="512064" y="672998"/>
                </a:cubicBezTo>
                <a:cubicBezTo>
                  <a:pt x="518160" y="620572"/>
                  <a:pt x="523037" y="562051"/>
                  <a:pt x="519379" y="497433"/>
                </a:cubicBezTo>
                <a:cubicBezTo>
                  <a:pt x="515721" y="432815"/>
                  <a:pt x="502310" y="343814"/>
                  <a:pt x="490118" y="285292"/>
                </a:cubicBezTo>
                <a:cubicBezTo>
                  <a:pt x="477926" y="226771"/>
                  <a:pt x="460857" y="182880"/>
                  <a:pt x="446227" y="146304"/>
                </a:cubicBezTo>
                <a:cubicBezTo>
                  <a:pt x="431597" y="109728"/>
                  <a:pt x="420624" y="87782"/>
                  <a:pt x="402336" y="65836"/>
                </a:cubicBezTo>
                <a:cubicBezTo>
                  <a:pt x="384048" y="43890"/>
                  <a:pt x="357225" y="25603"/>
                  <a:pt x="336499" y="14630"/>
                </a:cubicBezTo>
                <a:cubicBezTo>
                  <a:pt x="315773" y="3657"/>
                  <a:pt x="296265" y="0"/>
                  <a:pt x="277977" y="0"/>
                </a:cubicBezTo>
                <a:cubicBezTo>
                  <a:pt x="259689" y="0"/>
                  <a:pt x="245059" y="4877"/>
                  <a:pt x="226771" y="14630"/>
                </a:cubicBezTo>
                <a:cubicBezTo>
                  <a:pt x="208483" y="24383"/>
                  <a:pt x="190195" y="40233"/>
                  <a:pt x="168249" y="65836"/>
                </a:cubicBez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par>
                          <p:cTn id="18" fill="hold">
                            <p:stCondLst>
                              <p:cond delay="500"/>
                            </p:stCondLst>
                            <p:childTnLst>
                              <p:par>
                                <p:cTn id="19" presetID="6" presetClass="emph" presetSubtype="0" fill="hold" nodeType="afterEffect">
                                  <p:stCondLst>
                                    <p:cond delay="0"/>
                                  </p:stCondLst>
                                  <p:childTnLst>
                                    <p:animScale>
                                      <p:cBhvr>
                                        <p:cTn id="20" dur="2000" fill="hold"/>
                                        <p:tgtEl>
                                          <p:spTgt spid="18"/>
                                        </p:tgtEl>
                                      </p:cBhvr>
                                      <p:by x="200000" y="2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strips(down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alpha val="53000"/>
              </a:schemeClr>
            </a:gs>
            <a:gs pos="53000">
              <a:schemeClr val="bg2">
                <a:lumMod val="90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6" name="Picture 5" descr="Structure of Eye.png"/>
          <p:cNvPicPr>
            <a:picLocks noChangeAspect="1"/>
          </p:cNvPicPr>
          <p:nvPr/>
        </p:nvPicPr>
        <p:blipFill>
          <a:blip r:embed="rId3" cstate="print"/>
          <a:stretch>
            <a:fillRect/>
          </a:stretch>
        </p:blipFill>
        <p:spPr>
          <a:xfrm>
            <a:off x="1676400" y="1524000"/>
            <a:ext cx="5181600" cy="3454398"/>
          </a:xfrm>
          <a:prstGeom prst="rect">
            <a:avLst/>
          </a:prstGeom>
        </p:spPr>
      </p:pic>
      <p:pic>
        <p:nvPicPr>
          <p:cNvPr id="8" name="Picture 7" descr="Retina.png"/>
          <p:cNvPicPr>
            <a:picLocks noChangeAspect="1"/>
          </p:cNvPicPr>
          <p:nvPr/>
        </p:nvPicPr>
        <p:blipFill>
          <a:blip r:embed="rId4" cstate="print"/>
          <a:stretch>
            <a:fillRect/>
          </a:stretch>
        </p:blipFill>
        <p:spPr>
          <a:xfrm flipV="1">
            <a:off x="3415352" y="1738952"/>
            <a:ext cx="2286000" cy="3124200"/>
          </a:xfrm>
          <a:prstGeom prst="rect">
            <a:avLst/>
          </a:prstGeom>
          <a:effectLst>
            <a:softEdge rad="31750"/>
          </a:effectLst>
        </p:spPr>
      </p:pic>
      <p:grpSp>
        <p:nvGrpSpPr>
          <p:cNvPr id="10" name="Group 9"/>
          <p:cNvGrpSpPr/>
          <p:nvPr/>
        </p:nvGrpSpPr>
        <p:grpSpPr>
          <a:xfrm>
            <a:off x="3581400" y="2895600"/>
            <a:ext cx="1447800" cy="553998"/>
            <a:chOff x="2514600" y="685800"/>
            <a:chExt cx="1447800" cy="553998"/>
          </a:xfrm>
          <a:scene3d>
            <a:camera prst="isometricOffAxis1Right"/>
            <a:lightRig rig="threePt" dir="t"/>
          </a:scene3d>
        </p:grpSpPr>
        <p:sp>
          <p:nvSpPr>
            <p:cNvPr id="7" name="TextBox 6"/>
            <p:cNvSpPr txBox="1"/>
            <p:nvPr/>
          </p:nvSpPr>
          <p:spPr>
            <a:xfrm>
              <a:off x="2514600" y="685800"/>
              <a:ext cx="936475"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000" dirty="0" smtClean="0">
                  <a:latin typeface="NikoshBAN" pitchFamily="2" charset="0"/>
                  <a:cs typeface="NikoshBAN" pitchFamily="2" charset="0"/>
                </a:rPr>
                <a:t>রেটিনা</a:t>
              </a:r>
              <a:endParaRPr lang="en-US" sz="3000" dirty="0">
                <a:latin typeface="NikoshBAN" pitchFamily="2" charset="0"/>
                <a:cs typeface="NikoshBAN" pitchFamily="2" charset="0"/>
              </a:endParaRPr>
            </a:p>
          </p:txBody>
        </p:sp>
        <p:sp>
          <p:nvSpPr>
            <p:cNvPr id="9" name="Right Arrow 8"/>
            <p:cNvSpPr/>
            <p:nvPr/>
          </p:nvSpPr>
          <p:spPr>
            <a:xfrm>
              <a:off x="3429000" y="838200"/>
              <a:ext cx="533400" cy="3048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vlcsnap-2015-09-22-14h33m43s71.png"/>
          <p:cNvPicPr>
            <a:picLocks noChangeAspect="1"/>
          </p:cNvPicPr>
          <p:nvPr/>
        </p:nvPicPr>
        <p:blipFill>
          <a:blip r:embed="rId5" cstate="print"/>
          <a:stretch>
            <a:fillRect/>
          </a:stretch>
        </p:blipFill>
        <p:spPr>
          <a:xfrm flipV="1">
            <a:off x="3581400" y="2333624"/>
            <a:ext cx="1981200" cy="1885950"/>
          </a:xfrm>
          <a:prstGeom prst="ellipse">
            <a:avLst/>
          </a:prstGeom>
        </p:spPr>
      </p:pic>
      <p:grpSp>
        <p:nvGrpSpPr>
          <p:cNvPr id="16" name="Group 15"/>
          <p:cNvGrpSpPr/>
          <p:nvPr/>
        </p:nvGrpSpPr>
        <p:grpSpPr>
          <a:xfrm>
            <a:off x="3810000" y="762000"/>
            <a:ext cx="1537600" cy="1600200"/>
            <a:chOff x="3733800" y="838200"/>
            <a:chExt cx="1537600" cy="1600200"/>
          </a:xfrm>
        </p:grpSpPr>
        <p:sp>
          <p:nvSpPr>
            <p:cNvPr id="13" name="TextBox 12"/>
            <p:cNvSpPr txBox="1"/>
            <p:nvPr/>
          </p:nvSpPr>
          <p:spPr>
            <a:xfrm>
              <a:off x="3733800" y="838200"/>
              <a:ext cx="1537600" cy="553998"/>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bn-BD" sz="3000" dirty="0" smtClean="0">
                  <a:latin typeface="NikoshBAN" pitchFamily="2" charset="0"/>
                  <a:cs typeface="NikoshBAN" pitchFamily="2" charset="0"/>
                </a:rPr>
                <a:t>রড ও কোন</a:t>
              </a:r>
              <a:endParaRPr lang="en-US" sz="3000" dirty="0">
                <a:latin typeface="NikoshBAN" pitchFamily="2" charset="0"/>
                <a:cs typeface="NikoshBAN" pitchFamily="2" charset="0"/>
              </a:endParaRPr>
            </a:p>
          </p:txBody>
        </p:sp>
        <p:cxnSp>
          <p:nvCxnSpPr>
            <p:cNvPr id="15" name="Straight Arrow Connector 14"/>
            <p:cNvCxnSpPr>
              <a:stCxn id="13" idx="2"/>
            </p:cNvCxnSpPr>
            <p:nvPr/>
          </p:nvCxnSpPr>
          <p:spPr>
            <a:xfrm>
              <a:off x="4502600" y="1392198"/>
              <a:ext cx="1248" cy="1046202"/>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5410200" y="1600200"/>
            <a:ext cx="2342308" cy="553998"/>
          </a:xfrm>
          <a:prstGeom prst="rect">
            <a:avLst/>
          </a:prstGeom>
          <a:solidFill>
            <a:schemeClr val="tx2">
              <a:lumMod val="60000"/>
              <a:lumOff val="40000"/>
            </a:schemeClr>
          </a:solidFill>
        </p:spPr>
        <p:txBody>
          <a:bodyPr wrap="none" rtlCol="0">
            <a:spAutoFit/>
          </a:bodyPr>
          <a:lstStyle/>
          <a:p>
            <a:r>
              <a:rPr lang="bn-BD" sz="3000" dirty="0" smtClean="0">
                <a:latin typeface="NikoshBAN" pitchFamily="2" charset="0"/>
                <a:cs typeface="NikoshBAN" pitchFamily="2" charset="0"/>
              </a:rPr>
              <a:t>স্নায়ুতন্তু দ্বারা গঠিত</a:t>
            </a:r>
            <a:endParaRPr lang="en-US" sz="3000" dirty="0">
              <a:latin typeface="NikoshBAN" pitchFamily="2" charset="0"/>
              <a:cs typeface="NikoshBAN"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8.33488E-6 L 0.18333 -0.15542 " pathEditMode="relative" ptsTypes="AA">
                                      <p:cBhvr>
                                        <p:cTn id="30" dur="2000" fill="hold"/>
                                        <p:tgtEl>
                                          <p:spTgt spid="12"/>
                                        </p:tgtEl>
                                        <p:attrNameLst>
                                          <p:attrName>ppt_x</p:attrName>
                                          <p:attrName>ppt_y</p:attrName>
                                        </p:attrNameLst>
                                      </p:cBhvr>
                                    </p:animMotion>
                                  </p:childTnLst>
                                </p:cTn>
                              </p:par>
                              <p:par>
                                <p:cTn id="31" presetID="6" presetClass="emph" presetSubtype="0" fill="hold" nodeType="withEffect">
                                  <p:stCondLst>
                                    <p:cond delay="0"/>
                                  </p:stCondLst>
                                  <p:childTnLst>
                                    <p:animScale>
                                      <p:cBhvr>
                                        <p:cTn id="32" dur="2000" fill="hold"/>
                                        <p:tgtEl>
                                          <p:spTgt spid="12"/>
                                        </p:tgtEl>
                                      </p:cBhvr>
                                      <p:by x="200000" y="2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alpha val="53000"/>
              </a:schemeClr>
            </a:gs>
            <a:gs pos="53000">
              <a:schemeClr val="bg2">
                <a:lumMod val="90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6" name="Picture 5" descr="Structure of Eye.png"/>
          <p:cNvPicPr>
            <a:picLocks noChangeAspect="1"/>
          </p:cNvPicPr>
          <p:nvPr/>
        </p:nvPicPr>
        <p:blipFill>
          <a:blip r:embed="rId3" cstate="print"/>
          <a:stretch>
            <a:fillRect/>
          </a:stretch>
        </p:blipFill>
        <p:spPr>
          <a:xfrm>
            <a:off x="1676400" y="1524000"/>
            <a:ext cx="5181600" cy="3454398"/>
          </a:xfrm>
          <a:prstGeom prst="rect">
            <a:avLst/>
          </a:prstGeom>
        </p:spPr>
      </p:pic>
      <p:pic>
        <p:nvPicPr>
          <p:cNvPr id="14" name="Picture 13" descr="Vitrius-Humar.gif"/>
          <p:cNvPicPr>
            <a:picLocks noChangeAspect="1"/>
          </p:cNvPicPr>
          <p:nvPr/>
        </p:nvPicPr>
        <p:blipFill>
          <a:blip r:embed="rId4" cstate="print"/>
          <a:stretch>
            <a:fillRect/>
          </a:stretch>
        </p:blipFill>
        <p:spPr>
          <a:xfrm>
            <a:off x="2819400" y="1634620"/>
            <a:ext cx="3048000" cy="3316944"/>
          </a:xfrm>
          <a:prstGeom prst="ellipse">
            <a:avLst/>
          </a:prstGeom>
          <a:effectLst>
            <a:softEdge rad="317500"/>
          </a:effectLst>
        </p:spPr>
      </p:pic>
      <p:sp>
        <p:nvSpPr>
          <p:cNvPr id="7" name="Moon 6"/>
          <p:cNvSpPr/>
          <p:nvPr/>
        </p:nvSpPr>
        <p:spPr>
          <a:xfrm>
            <a:off x="2514600" y="2590800"/>
            <a:ext cx="457200" cy="1371600"/>
          </a:xfrm>
          <a:prstGeom prst="mo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705600" y="3733800"/>
            <a:ext cx="1017713" cy="553998"/>
            <a:chOff x="6400800" y="3581400"/>
            <a:chExt cx="1017713" cy="553998"/>
          </a:xfrm>
        </p:grpSpPr>
        <p:cxnSp>
          <p:nvCxnSpPr>
            <p:cNvPr id="12" name="Straight Arrow Connector 11"/>
            <p:cNvCxnSpPr/>
            <p:nvPr/>
          </p:nvCxnSpPr>
          <p:spPr>
            <a:xfrm flipH="1">
              <a:off x="6400800" y="3886200"/>
              <a:ext cx="533400" cy="228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81800" y="3581400"/>
              <a:ext cx="636713" cy="553998"/>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bn-BD" sz="3000" dirty="0" smtClean="0">
                  <a:latin typeface="NikoshBAN" pitchFamily="2" charset="0"/>
                  <a:cs typeface="NikoshBAN" pitchFamily="2" charset="0"/>
                </a:rPr>
                <a:t>স্নায়ু</a:t>
              </a:r>
              <a:endParaRPr lang="en-US" sz="3000" dirty="0">
                <a:latin typeface="NikoshBAN" pitchFamily="2" charset="0"/>
                <a:cs typeface="NikoshBAN" pitchFamily="2" charset="0"/>
              </a:endParaRPr>
            </a:p>
          </p:txBody>
        </p:sp>
      </p:grpSp>
      <p:grpSp>
        <p:nvGrpSpPr>
          <p:cNvPr id="17" name="Group 16"/>
          <p:cNvGrpSpPr/>
          <p:nvPr/>
        </p:nvGrpSpPr>
        <p:grpSpPr>
          <a:xfrm>
            <a:off x="533400" y="1447800"/>
            <a:ext cx="2255746" cy="1676400"/>
            <a:chOff x="533400" y="1447800"/>
            <a:chExt cx="2255746" cy="1676400"/>
          </a:xfrm>
        </p:grpSpPr>
        <p:cxnSp>
          <p:nvCxnSpPr>
            <p:cNvPr id="16" name="Straight Arrow Connector 15"/>
            <p:cNvCxnSpPr/>
            <p:nvPr/>
          </p:nvCxnSpPr>
          <p:spPr>
            <a:xfrm>
              <a:off x="2209800" y="1981200"/>
              <a:ext cx="457200" cy="1143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 y="1447800"/>
              <a:ext cx="2255746" cy="55399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bn-BD" sz="3000" dirty="0" smtClean="0">
                  <a:latin typeface="NikoshBAN" pitchFamily="2" charset="0"/>
                  <a:cs typeface="NikoshBAN" pitchFamily="2" charset="0"/>
                </a:rPr>
                <a:t>অ্যাকুয়াস হিউমার</a:t>
              </a:r>
              <a:endParaRPr lang="en-US" sz="3000" dirty="0">
                <a:latin typeface="NikoshBAN" pitchFamily="2" charset="0"/>
                <a:cs typeface="NikoshBAN" pitchFamily="2" charset="0"/>
              </a:endParaRPr>
            </a:p>
          </p:txBody>
        </p:sp>
      </p:grpSp>
      <p:grpSp>
        <p:nvGrpSpPr>
          <p:cNvPr id="20" name="Group 19"/>
          <p:cNvGrpSpPr/>
          <p:nvPr/>
        </p:nvGrpSpPr>
        <p:grpSpPr>
          <a:xfrm>
            <a:off x="3276600" y="685800"/>
            <a:ext cx="2162772" cy="1676400"/>
            <a:chOff x="3276600" y="685800"/>
            <a:chExt cx="2162772" cy="1676400"/>
          </a:xfrm>
        </p:grpSpPr>
        <p:sp>
          <p:nvSpPr>
            <p:cNvPr id="19" name="Down Arrow 18"/>
            <p:cNvSpPr/>
            <p:nvPr/>
          </p:nvSpPr>
          <p:spPr>
            <a:xfrm>
              <a:off x="4114800" y="1219200"/>
              <a:ext cx="457200" cy="1143000"/>
            </a:xfrm>
            <a:prstGeom prst="downArrow">
              <a:avLst/>
            </a:prstGeom>
            <a:solidFill>
              <a:schemeClr val="bg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76600" y="685800"/>
              <a:ext cx="2162772" cy="553998"/>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bn-BD" sz="3000" dirty="0" smtClean="0">
                  <a:latin typeface="NikoshBAN" pitchFamily="2" charset="0"/>
                  <a:cs typeface="NikoshBAN" pitchFamily="2" charset="0"/>
                </a:rPr>
                <a:t>ভিট্রিয়াস হিউমার</a:t>
              </a:r>
              <a:endParaRPr lang="en-US" sz="3000" dirty="0">
                <a:latin typeface="NikoshBAN" pitchFamily="2" charset="0"/>
                <a:cs typeface="NikoshBAN"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3000">
              <a:schemeClr val="bg2">
                <a:lumMod val="75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solidFill>
                  <a:prstClr val="black"/>
                </a:solidFill>
              </a:rPr>
              <a:t>সি</a:t>
            </a:r>
            <a:endParaRPr lang="en-US" dirty="0">
              <a:solidFill>
                <a:prstClr val="black"/>
              </a:solidFill>
            </a:endParaRPr>
          </a:p>
        </p:txBody>
      </p:sp>
      <p:sp>
        <p:nvSpPr>
          <p:cNvPr id="15" name="TextBox 14"/>
          <p:cNvSpPr txBox="1"/>
          <p:nvPr/>
        </p:nvSpPr>
        <p:spPr>
          <a:xfrm>
            <a:off x="3352800" y="152400"/>
            <a:ext cx="1689886"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bn-BD" sz="3200" dirty="0" smtClean="0">
                <a:latin typeface="NikoshBAN" pitchFamily="2" charset="0"/>
                <a:cs typeface="NikoshBAN" pitchFamily="2" charset="0"/>
              </a:rPr>
              <a:t>দলগত কাজ</a:t>
            </a:r>
            <a:endParaRPr lang="en-US" sz="3200" dirty="0">
              <a:latin typeface="NikoshBAN" pitchFamily="2" charset="0"/>
              <a:cs typeface="NikoshBAN" pitchFamily="2" charset="0"/>
            </a:endParaRPr>
          </a:p>
        </p:txBody>
      </p:sp>
      <p:pic>
        <p:nvPicPr>
          <p:cNvPr id="17" name="Picture 16" descr="Eye.png"/>
          <p:cNvPicPr>
            <a:picLocks noChangeAspect="1"/>
          </p:cNvPicPr>
          <p:nvPr/>
        </p:nvPicPr>
        <p:blipFill>
          <a:blip r:embed="rId3" cstate="print"/>
          <a:stretch>
            <a:fillRect/>
          </a:stretch>
        </p:blipFill>
        <p:spPr>
          <a:xfrm flipH="1">
            <a:off x="1066800" y="1371600"/>
            <a:ext cx="4876800" cy="4876800"/>
          </a:xfrm>
          <a:prstGeom prst="rect">
            <a:avLst/>
          </a:prstGeom>
        </p:spPr>
      </p:pic>
      <p:sp>
        <p:nvSpPr>
          <p:cNvPr id="18" name="TextBox 17"/>
          <p:cNvSpPr txBox="1"/>
          <p:nvPr/>
        </p:nvSpPr>
        <p:spPr>
          <a:xfrm>
            <a:off x="2056456" y="762000"/>
            <a:ext cx="4496744" cy="553998"/>
          </a:xfrm>
          <a:prstGeom prst="rect">
            <a:avLst/>
          </a:prstGeom>
          <a:solidFill>
            <a:schemeClr val="tx2">
              <a:lumMod val="60000"/>
              <a:lumOff val="40000"/>
            </a:schemeClr>
          </a:solidFill>
        </p:spPr>
        <p:txBody>
          <a:bodyPr wrap="none" rtlCol="0">
            <a:spAutoFit/>
          </a:bodyPr>
          <a:lstStyle/>
          <a:p>
            <a:r>
              <a:rPr lang="bn-BD" sz="3000" dirty="0" smtClean="0">
                <a:latin typeface="NikoshBAN" pitchFamily="2" charset="0"/>
                <a:cs typeface="NikoshBAN" pitchFamily="2" charset="0"/>
              </a:rPr>
              <a:t>সংখ্যায় চিহ্নিত অংশগুলোর নাম লিখ</a:t>
            </a:r>
            <a:endParaRPr lang="en-US" sz="3000" dirty="0">
              <a:latin typeface="NikoshBAN" pitchFamily="2" charset="0"/>
              <a:cs typeface="NikoshBAN" pitchFamily="2" charset="0"/>
            </a:endParaRPr>
          </a:p>
        </p:txBody>
      </p:sp>
      <p:grpSp>
        <p:nvGrpSpPr>
          <p:cNvPr id="22" name="Group 21"/>
          <p:cNvGrpSpPr/>
          <p:nvPr/>
        </p:nvGrpSpPr>
        <p:grpSpPr>
          <a:xfrm>
            <a:off x="1266825" y="2019300"/>
            <a:ext cx="300082" cy="400110"/>
            <a:chOff x="7067550" y="1370321"/>
            <a:chExt cx="300082" cy="400110"/>
          </a:xfrm>
        </p:grpSpPr>
        <p:sp>
          <p:nvSpPr>
            <p:cNvPr id="20" name="Oval 19"/>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067550" y="1370321"/>
              <a:ext cx="300082" cy="400110"/>
            </a:xfrm>
            <a:prstGeom prst="rect">
              <a:avLst/>
            </a:prstGeom>
            <a:noFill/>
          </p:spPr>
          <p:txBody>
            <a:bodyPr wrap="none" rtlCol="0">
              <a:spAutoFit/>
            </a:bodyPr>
            <a:lstStyle/>
            <a:p>
              <a:r>
                <a:rPr lang="bn-BD" sz="2000" dirty="0" smtClean="0">
                  <a:latin typeface="NikoshBAN" pitchFamily="2" charset="0"/>
                  <a:cs typeface="NikoshBAN" pitchFamily="2" charset="0"/>
                </a:rPr>
                <a:t>২</a:t>
              </a:r>
              <a:endParaRPr lang="en-US" sz="2000" dirty="0">
                <a:latin typeface="NikoshBAN" pitchFamily="2" charset="0"/>
                <a:cs typeface="NikoshBAN" pitchFamily="2" charset="0"/>
              </a:endParaRPr>
            </a:p>
          </p:txBody>
        </p:sp>
      </p:grpSp>
      <p:grpSp>
        <p:nvGrpSpPr>
          <p:cNvPr id="23" name="Group 22"/>
          <p:cNvGrpSpPr/>
          <p:nvPr/>
        </p:nvGrpSpPr>
        <p:grpSpPr>
          <a:xfrm>
            <a:off x="1807192" y="1600200"/>
            <a:ext cx="287258" cy="400110"/>
            <a:chOff x="7086600" y="1398896"/>
            <a:chExt cx="287258" cy="400110"/>
          </a:xfrm>
        </p:grpSpPr>
        <p:sp>
          <p:nvSpPr>
            <p:cNvPr id="24" name="Oval 23"/>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086600" y="1398896"/>
              <a:ext cx="287258" cy="400110"/>
            </a:xfrm>
            <a:prstGeom prst="rect">
              <a:avLst/>
            </a:prstGeom>
            <a:noFill/>
          </p:spPr>
          <p:txBody>
            <a:bodyPr wrap="none" rtlCol="0">
              <a:spAutoFit/>
            </a:bodyPr>
            <a:lstStyle/>
            <a:p>
              <a:r>
                <a:rPr lang="bn-BD" sz="2000" dirty="0" smtClean="0">
                  <a:latin typeface="NikoshBAN" pitchFamily="2" charset="0"/>
                  <a:cs typeface="NikoshBAN" pitchFamily="2" charset="0"/>
                </a:rPr>
                <a:t>১</a:t>
              </a:r>
              <a:endParaRPr lang="en-US" sz="2000" dirty="0">
                <a:latin typeface="NikoshBAN" pitchFamily="2" charset="0"/>
                <a:cs typeface="NikoshBAN" pitchFamily="2" charset="0"/>
              </a:endParaRPr>
            </a:p>
          </p:txBody>
        </p:sp>
      </p:grpSp>
      <p:cxnSp>
        <p:nvCxnSpPr>
          <p:cNvPr id="27" name="Straight Arrow Connector 26"/>
          <p:cNvCxnSpPr/>
          <p:nvPr/>
        </p:nvCxnSpPr>
        <p:spPr>
          <a:xfrm rot="-60000">
            <a:off x="1990725" y="1905000"/>
            <a:ext cx="304800" cy="1676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60000">
            <a:off x="1470864" y="2376695"/>
            <a:ext cx="500811" cy="10523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933575" y="5562600"/>
            <a:ext cx="290464" cy="400110"/>
            <a:chOff x="7086600" y="1398896"/>
            <a:chExt cx="290464" cy="400110"/>
          </a:xfrm>
        </p:grpSpPr>
        <p:sp>
          <p:nvSpPr>
            <p:cNvPr id="33" name="Oval 32"/>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086600" y="1398896"/>
              <a:ext cx="290464" cy="400110"/>
            </a:xfrm>
            <a:prstGeom prst="rect">
              <a:avLst/>
            </a:prstGeom>
            <a:noFill/>
          </p:spPr>
          <p:txBody>
            <a:bodyPr wrap="none" rtlCol="0">
              <a:spAutoFit/>
            </a:bodyPr>
            <a:lstStyle/>
            <a:p>
              <a:r>
                <a:rPr lang="bn-BD" sz="2000" dirty="0" smtClean="0">
                  <a:latin typeface="NikoshBAN" pitchFamily="2" charset="0"/>
                  <a:cs typeface="NikoshBAN" pitchFamily="2" charset="0"/>
                </a:rPr>
                <a:t>৪</a:t>
              </a:r>
              <a:endParaRPr lang="en-US" sz="2000" dirty="0">
                <a:latin typeface="NikoshBAN" pitchFamily="2" charset="0"/>
                <a:cs typeface="NikoshBAN" pitchFamily="2" charset="0"/>
              </a:endParaRPr>
            </a:p>
          </p:txBody>
        </p:sp>
      </p:grpSp>
      <p:cxnSp>
        <p:nvCxnSpPr>
          <p:cNvPr id="38" name="Straight Arrow Connector 37"/>
          <p:cNvCxnSpPr/>
          <p:nvPr/>
        </p:nvCxnSpPr>
        <p:spPr>
          <a:xfrm rot="-120000" flipH="1" flipV="1">
            <a:off x="1295400" y="3962400"/>
            <a:ext cx="152400" cy="1143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333500" y="5076825"/>
            <a:ext cx="322524" cy="400110"/>
            <a:chOff x="7058025" y="1398896"/>
            <a:chExt cx="322524" cy="400110"/>
          </a:xfrm>
        </p:grpSpPr>
        <p:sp>
          <p:nvSpPr>
            <p:cNvPr id="40" name="Oval 39"/>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058025" y="1398896"/>
              <a:ext cx="322524" cy="400110"/>
            </a:xfrm>
            <a:prstGeom prst="rect">
              <a:avLst/>
            </a:prstGeom>
            <a:noFill/>
          </p:spPr>
          <p:txBody>
            <a:bodyPr wrap="none" rtlCol="0">
              <a:spAutoFit/>
            </a:bodyPr>
            <a:lstStyle/>
            <a:p>
              <a:r>
                <a:rPr lang="bn-BD" sz="2000" dirty="0" smtClean="0">
                  <a:latin typeface="NikoshBAN" pitchFamily="2" charset="0"/>
                  <a:cs typeface="NikoshBAN" pitchFamily="2" charset="0"/>
                </a:rPr>
                <a:t>৩</a:t>
              </a:r>
              <a:endParaRPr lang="en-US" sz="2000" dirty="0">
                <a:latin typeface="NikoshBAN" pitchFamily="2" charset="0"/>
                <a:cs typeface="NikoshBAN" pitchFamily="2" charset="0"/>
              </a:endParaRPr>
            </a:p>
          </p:txBody>
        </p:sp>
      </p:grpSp>
      <p:cxnSp>
        <p:nvCxnSpPr>
          <p:cNvPr id="43" name="Straight Arrow Connector 42"/>
          <p:cNvCxnSpPr/>
          <p:nvPr/>
        </p:nvCxnSpPr>
        <p:spPr>
          <a:xfrm rot="-60000" flipH="1" flipV="1">
            <a:off x="1809750" y="4343400"/>
            <a:ext cx="228600" cy="1295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533400" y="2895600"/>
            <a:ext cx="304892" cy="400110"/>
            <a:chOff x="7077075" y="1379846"/>
            <a:chExt cx="304892" cy="400110"/>
          </a:xfrm>
        </p:grpSpPr>
        <p:sp>
          <p:nvSpPr>
            <p:cNvPr id="46" name="Oval 45"/>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077075" y="1379846"/>
              <a:ext cx="304892" cy="400110"/>
            </a:xfrm>
            <a:prstGeom prst="rect">
              <a:avLst/>
            </a:prstGeom>
            <a:noFill/>
          </p:spPr>
          <p:txBody>
            <a:bodyPr wrap="none" rtlCol="0">
              <a:spAutoFit/>
            </a:bodyPr>
            <a:lstStyle/>
            <a:p>
              <a:r>
                <a:rPr lang="bn-BD" sz="2000" dirty="0" smtClean="0">
                  <a:latin typeface="NikoshBAN" pitchFamily="2" charset="0"/>
                  <a:cs typeface="NikoshBAN" pitchFamily="2" charset="0"/>
                </a:rPr>
                <a:t>৫</a:t>
              </a:r>
              <a:endParaRPr lang="en-US" sz="2000" dirty="0">
                <a:latin typeface="NikoshBAN" pitchFamily="2" charset="0"/>
                <a:cs typeface="NikoshBAN" pitchFamily="2" charset="0"/>
              </a:endParaRPr>
            </a:p>
          </p:txBody>
        </p:sp>
      </p:grpSp>
      <p:cxnSp>
        <p:nvCxnSpPr>
          <p:cNvPr id="49" name="Straight Arrow Connector 48"/>
          <p:cNvCxnSpPr/>
          <p:nvPr/>
        </p:nvCxnSpPr>
        <p:spPr>
          <a:xfrm>
            <a:off x="800100" y="3200400"/>
            <a:ext cx="6096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4788725" y="1916875"/>
            <a:ext cx="381836" cy="369332"/>
            <a:chOff x="7034150" y="1410771"/>
            <a:chExt cx="381836" cy="369332"/>
          </a:xfrm>
        </p:grpSpPr>
        <p:sp>
          <p:nvSpPr>
            <p:cNvPr id="51" name="Oval 50"/>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7034150" y="1410771"/>
              <a:ext cx="381836" cy="369332"/>
            </a:xfrm>
            <a:prstGeom prst="rect">
              <a:avLst/>
            </a:prstGeom>
            <a:noFill/>
          </p:spPr>
          <p:txBody>
            <a:bodyPr wrap="none" rtlCol="0">
              <a:spAutoFit/>
            </a:bodyPr>
            <a:lstStyle/>
            <a:p>
              <a:r>
                <a:rPr lang="bn-BD" dirty="0" smtClean="0">
                  <a:latin typeface="NikoshBAN" pitchFamily="2" charset="0"/>
                  <a:cs typeface="NikoshBAN" pitchFamily="2" charset="0"/>
                </a:rPr>
                <a:t>১০</a:t>
              </a:r>
              <a:endParaRPr lang="en-US" dirty="0">
                <a:latin typeface="NikoshBAN" pitchFamily="2" charset="0"/>
                <a:cs typeface="NikoshBAN" pitchFamily="2" charset="0"/>
              </a:endParaRPr>
            </a:p>
          </p:txBody>
        </p:sp>
      </p:grpSp>
      <p:cxnSp>
        <p:nvCxnSpPr>
          <p:cNvPr id="54" name="Straight Arrow Connector 53"/>
          <p:cNvCxnSpPr/>
          <p:nvPr/>
        </p:nvCxnSpPr>
        <p:spPr>
          <a:xfrm flipH="1">
            <a:off x="4572000" y="3124200"/>
            <a:ext cx="609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5157850" y="2907475"/>
            <a:ext cx="317716" cy="400110"/>
            <a:chOff x="7062850" y="1387021"/>
            <a:chExt cx="317716" cy="400110"/>
          </a:xfrm>
        </p:grpSpPr>
        <p:sp>
          <p:nvSpPr>
            <p:cNvPr id="56" name="Oval 55"/>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062850" y="1387021"/>
              <a:ext cx="317716" cy="400110"/>
            </a:xfrm>
            <a:prstGeom prst="rect">
              <a:avLst/>
            </a:prstGeom>
            <a:noFill/>
          </p:spPr>
          <p:txBody>
            <a:bodyPr wrap="none" rtlCol="0">
              <a:spAutoFit/>
            </a:bodyPr>
            <a:lstStyle/>
            <a:p>
              <a:r>
                <a:rPr lang="bn-BD" sz="2000" dirty="0" smtClean="0">
                  <a:latin typeface="NikoshBAN" pitchFamily="2" charset="0"/>
                  <a:cs typeface="NikoshBAN" pitchFamily="2" charset="0"/>
                </a:rPr>
                <a:t>৬</a:t>
              </a:r>
              <a:endParaRPr lang="en-US" sz="2000" dirty="0">
                <a:latin typeface="NikoshBAN" pitchFamily="2" charset="0"/>
                <a:cs typeface="NikoshBAN" pitchFamily="2" charset="0"/>
              </a:endParaRPr>
            </a:p>
          </p:txBody>
        </p:sp>
      </p:grpSp>
      <p:cxnSp>
        <p:nvCxnSpPr>
          <p:cNvPr id="59" name="Straight Arrow Connector 58"/>
          <p:cNvCxnSpPr/>
          <p:nvPr/>
        </p:nvCxnSpPr>
        <p:spPr>
          <a:xfrm flipH="1">
            <a:off x="3264725" y="1712025"/>
            <a:ext cx="9906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4236525" y="1500250"/>
            <a:ext cx="298070" cy="400110"/>
            <a:chOff x="7062850" y="1375146"/>
            <a:chExt cx="298070" cy="400110"/>
          </a:xfrm>
        </p:grpSpPr>
        <p:sp>
          <p:nvSpPr>
            <p:cNvPr id="61" name="Oval 60"/>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062850" y="1375146"/>
              <a:ext cx="293670" cy="400110"/>
            </a:xfrm>
            <a:prstGeom prst="rect">
              <a:avLst/>
            </a:prstGeom>
            <a:noFill/>
          </p:spPr>
          <p:txBody>
            <a:bodyPr wrap="none" rtlCol="0">
              <a:spAutoFit/>
            </a:bodyPr>
            <a:lstStyle/>
            <a:p>
              <a:r>
                <a:rPr lang="bn-BD" sz="2000" dirty="0" smtClean="0">
                  <a:latin typeface="NikoshBAN" pitchFamily="2" charset="0"/>
                  <a:cs typeface="NikoshBAN" pitchFamily="2" charset="0"/>
                </a:rPr>
                <a:t>৭</a:t>
              </a:r>
              <a:endParaRPr lang="en-US" sz="2000" dirty="0">
                <a:latin typeface="NikoshBAN" pitchFamily="2" charset="0"/>
                <a:cs typeface="NikoshBAN" pitchFamily="2" charset="0"/>
              </a:endParaRPr>
            </a:p>
          </p:txBody>
        </p:sp>
      </p:grpSp>
      <p:cxnSp>
        <p:nvCxnSpPr>
          <p:cNvPr id="64" name="Straight Arrow Connector 63"/>
          <p:cNvCxnSpPr/>
          <p:nvPr/>
        </p:nvCxnSpPr>
        <p:spPr>
          <a:xfrm flipH="1">
            <a:off x="2182504" y="4204648"/>
            <a:ext cx="304800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5245925" y="4009900"/>
            <a:ext cx="316112" cy="400110"/>
            <a:chOff x="7074725" y="1375146"/>
            <a:chExt cx="316112" cy="400110"/>
          </a:xfrm>
        </p:grpSpPr>
        <p:sp>
          <p:nvSpPr>
            <p:cNvPr id="67" name="Oval 66"/>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7074725" y="1375146"/>
              <a:ext cx="316112" cy="400110"/>
            </a:xfrm>
            <a:prstGeom prst="rect">
              <a:avLst/>
            </a:prstGeom>
            <a:noFill/>
          </p:spPr>
          <p:txBody>
            <a:bodyPr wrap="none" rtlCol="0">
              <a:spAutoFit/>
            </a:bodyPr>
            <a:lstStyle/>
            <a:p>
              <a:r>
                <a:rPr lang="bn-BD" sz="2000" dirty="0" smtClean="0">
                  <a:latin typeface="NikoshBAN" pitchFamily="2" charset="0"/>
                  <a:cs typeface="NikoshBAN" pitchFamily="2" charset="0"/>
                </a:rPr>
                <a:t>৮</a:t>
              </a:r>
              <a:endParaRPr lang="en-US" sz="2000" dirty="0">
                <a:latin typeface="NikoshBAN" pitchFamily="2" charset="0"/>
                <a:cs typeface="NikoshBAN" pitchFamily="2" charset="0"/>
              </a:endParaRPr>
            </a:p>
          </p:txBody>
        </p:sp>
      </p:grpSp>
      <p:cxnSp>
        <p:nvCxnSpPr>
          <p:cNvPr id="70" name="Straight Arrow Connector 69"/>
          <p:cNvCxnSpPr/>
          <p:nvPr/>
        </p:nvCxnSpPr>
        <p:spPr>
          <a:xfrm flipH="1">
            <a:off x="2133600" y="3733800"/>
            <a:ext cx="2971800" cy="762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5105400" y="3505200"/>
            <a:ext cx="303288" cy="400110"/>
            <a:chOff x="7086600" y="1398896"/>
            <a:chExt cx="303288" cy="400110"/>
          </a:xfrm>
        </p:grpSpPr>
        <p:sp>
          <p:nvSpPr>
            <p:cNvPr id="72" name="Oval 71"/>
            <p:cNvSpPr/>
            <p:nvPr/>
          </p:nvSpPr>
          <p:spPr>
            <a:xfrm>
              <a:off x="7086600" y="1447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7086600" y="1398896"/>
              <a:ext cx="303288" cy="400110"/>
            </a:xfrm>
            <a:prstGeom prst="rect">
              <a:avLst/>
            </a:prstGeom>
            <a:noFill/>
          </p:spPr>
          <p:txBody>
            <a:bodyPr wrap="none" rtlCol="0">
              <a:spAutoFit/>
            </a:bodyPr>
            <a:lstStyle/>
            <a:p>
              <a:r>
                <a:rPr lang="bn-BD" sz="2000" dirty="0" smtClean="0">
                  <a:latin typeface="NikoshBAN" pitchFamily="2" charset="0"/>
                  <a:cs typeface="NikoshBAN" pitchFamily="2" charset="0"/>
                </a:rPr>
                <a:t>৯</a:t>
              </a:r>
              <a:endParaRPr lang="en-US" sz="2000" dirty="0">
                <a:latin typeface="NikoshBAN" pitchFamily="2" charset="0"/>
                <a:cs typeface="NikoshBAN" pitchFamily="2" charset="0"/>
              </a:endParaRPr>
            </a:p>
          </p:txBody>
        </p:sp>
      </p:grpSp>
      <p:cxnSp>
        <p:nvCxnSpPr>
          <p:cNvPr id="75" name="Straight Arrow Connector 74"/>
          <p:cNvCxnSpPr/>
          <p:nvPr/>
        </p:nvCxnSpPr>
        <p:spPr>
          <a:xfrm flipH="1">
            <a:off x="3886200" y="2209800"/>
            <a:ext cx="990600" cy="762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324600" y="1381780"/>
            <a:ext cx="2310248" cy="523220"/>
          </a:xfrm>
          <a:prstGeom prst="rect">
            <a:avLst/>
          </a:prstGeom>
          <a:solidFill>
            <a:schemeClr val="accent2">
              <a:lumMod val="40000"/>
              <a:lumOff val="60000"/>
            </a:schemeClr>
          </a:solidFill>
        </p:spPr>
        <p:txBody>
          <a:bodyPr wrap="none" rtlCol="0">
            <a:spAutoFit/>
          </a:bodyPr>
          <a:lstStyle/>
          <a:p>
            <a:r>
              <a:rPr lang="bn-BD" sz="2800" dirty="0" smtClean="0">
                <a:latin typeface="NikoshBAN" pitchFamily="2" charset="0"/>
                <a:cs typeface="NikoshBAN" pitchFamily="2" charset="0"/>
              </a:rPr>
              <a:t>উত্তর মিলিয়ে দেখো</a:t>
            </a:r>
            <a:endParaRPr lang="en-US" sz="2800" dirty="0">
              <a:latin typeface="NikoshBAN" pitchFamily="2" charset="0"/>
              <a:cs typeface="NikoshBAN" pitchFamily="2" charset="0"/>
            </a:endParaRPr>
          </a:p>
        </p:txBody>
      </p:sp>
      <p:sp>
        <p:nvSpPr>
          <p:cNvPr id="78" name="TextBox 77"/>
          <p:cNvSpPr txBox="1"/>
          <p:nvPr/>
        </p:nvSpPr>
        <p:spPr>
          <a:xfrm>
            <a:off x="6096000" y="1923395"/>
            <a:ext cx="2722220" cy="4401205"/>
          </a:xfrm>
          <a:prstGeom prst="rect">
            <a:avLst/>
          </a:prstGeom>
          <a:solidFill>
            <a:schemeClr val="accent5">
              <a:lumMod val="40000"/>
              <a:lumOff val="60000"/>
            </a:schemeClr>
          </a:solidFill>
        </p:spPr>
        <p:txBody>
          <a:bodyPr wrap="none" rtlCol="0">
            <a:spAutoFit/>
          </a:bodyPr>
          <a:lstStyle/>
          <a:p>
            <a:r>
              <a:rPr lang="bn-BD" sz="2800" dirty="0" smtClean="0">
                <a:latin typeface="NikoshBAN" pitchFamily="2" charset="0"/>
                <a:cs typeface="NikoshBAN" pitchFamily="2" charset="0"/>
              </a:rPr>
              <a:t>১ চক্ষুলেন্স</a:t>
            </a:r>
          </a:p>
          <a:p>
            <a:r>
              <a:rPr lang="bn-BD" sz="2800" dirty="0" smtClean="0">
                <a:latin typeface="NikoshBAN" pitchFamily="2" charset="0"/>
                <a:cs typeface="NikoshBAN" pitchFamily="2" charset="0"/>
              </a:rPr>
              <a:t>২ চোখের মণি</a:t>
            </a:r>
          </a:p>
          <a:p>
            <a:r>
              <a:rPr lang="bn-BD" sz="2800" dirty="0" smtClean="0">
                <a:latin typeface="NikoshBAN" pitchFamily="2" charset="0"/>
                <a:cs typeface="NikoshBAN" pitchFamily="2" charset="0"/>
              </a:rPr>
              <a:t>৩ কর্নিয়া</a:t>
            </a:r>
          </a:p>
          <a:p>
            <a:r>
              <a:rPr lang="bn-BD" sz="2800" dirty="0" smtClean="0">
                <a:latin typeface="NikoshBAN" pitchFamily="2" charset="0"/>
                <a:cs typeface="NikoshBAN" pitchFamily="2" charset="0"/>
              </a:rPr>
              <a:t>৪ আইরিস</a:t>
            </a:r>
          </a:p>
          <a:p>
            <a:r>
              <a:rPr lang="bn-BD" sz="2800" dirty="0" smtClean="0">
                <a:latin typeface="NikoshBAN" pitchFamily="2" charset="0"/>
                <a:cs typeface="NikoshBAN" pitchFamily="2" charset="0"/>
              </a:rPr>
              <a:t>৫ অ্যাকুয়াস হিউমার</a:t>
            </a:r>
          </a:p>
          <a:p>
            <a:r>
              <a:rPr lang="bn-BD" sz="2800" dirty="0" smtClean="0">
                <a:latin typeface="NikoshBAN" pitchFamily="2" charset="0"/>
                <a:cs typeface="NikoshBAN" pitchFamily="2" charset="0"/>
              </a:rPr>
              <a:t>৬ শ্বেতমণ্ডল</a:t>
            </a:r>
          </a:p>
          <a:p>
            <a:r>
              <a:rPr lang="bn-BD" sz="2800" dirty="0" smtClean="0">
                <a:latin typeface="NikoshBAN" pitchFamily="2" charset="0"/>
                <a:cs typeface="NikoshBAN" pitchFamily="2" charset="0"/>
              </a:rPr>
              <a:t>৭ কৃষ্ণমণ্ডল</a:t>
            </a:r>
          </a:p>
          <a:p>
            <a:r>
              <a:rPr lang="bn-BD" sz="2800" dirty="0" smtClean="0">
                <a:latin typeface="NikoshBAN" pitchFamily="2" charset="0"/>
                <a:cs typeface="NikoshBAN" pitchFamily="2" charset="0"/>
              </a:rPr>
              <a:t>৮ সিলিয়ারি মাংসপেশি</a:t>
            </a:r>
          </a:p>
          <a:p>
            <a:r>
              <a:rPr lang="bn-BD" sz="2800" dirty="0" smtClean="0">
                <a:latin typeface="NikoshBAN" pitchFamily="2" charset="0"/>
                <a:cs typeface="NikoshBAN" pitchFamily="2" charset="0"/>
              </a:rPr>
              <a:t>৯ সাসপেন্সরি লিগামেন্ট</a:t>
            </a:r>
          </a:p>
          <a:p>
            <a:r>
              <a:rPr lang="bn-BD" sz="2800" dirty="0" smtClean="0">
                <a:latin typeface="NikoshBAN" pitchFamily="2" charset="0"/>
                <a:cs typeface="NikoshBAN" pitchFamily="2" charset="0"/>
              </a:rPr>
              <a:t>১০ রেটিনা</a:t>
            </a:r>
            <a:endParaRPr lang="en-US" sz="2800" dirty="0">
              <a:latin typeface="NikoshBAN" pitchFamily="2" charset="0"/>
              <a:cs typeface="NikoshBAN"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up)">
                                      <p:cBhvr>
                                        <p:cTn id="12"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Accommodation">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209800" y="1095234"/>
            <a:ext cx="4355206" cy="3171966"/>
          </a:xfrm>
          <a:prstGeom prst="rect">
            <a:avLst/>
          </a:prstGeom>
        </p:spPr>
      </p:pic>
      <p:sp>
        <p:nvSpPr>
          <p:cNvPr id="3" name="TextBox 2"/>
          <p:cNvSpPr txBox="1"/>
          <p:nvPr/>
        </p:nvSpPr>
        <p:spPr>
          <a:xfrm>
            <a:off x="1328122" y="304800"/>
            <a:ext cx="6596678" cy="584775"/>
          </a:xfrm>
          <a:prstGeom prst="rect">
            <a:avLst/>
          </a:prstGeom>
          <a:solidFill>
            <a:schemeClr val="tx2">
              <a:lumMod val="40000"/>
              <a:lumOff val="60000"/>
            </a:schemeClr>
          </a:solidFill>
        </p:spPr>
        <p:txBody>
          <a:bodyPr wrap="none" rtlCol="0">
            <a:spAutoFit/>
          </a:bodyPr>
          <a:lstStyle/>
          <a:p>
            <a:r>
              <a:rPr lang="bn-BD" sz="3200" dirty="0" smtClean="0">
                <a:latin typeface="NikoshBAN" pitchFamily="2" charset="0"/>
                <a:cs typeface="NikoshBAN" pitchFamily="2" charset="0"/>
              </a:rPr>
              <a:t>চক্ষুলেন্স দিয়ে যেকোনো দূরত্ব্ব্বের বস্তু দেখি কীভাবে?</a:t>
            </a:r>
            <a:endParaRPr lang="en-US" sz="3200" dirty="0">
              <a:latin typeface="NikoshBAN" pitchFamily="2" charset="0"/>
              <a:cs typeface="NikoshBAN" pitchFamily="2" charset="0"/>
            </a:endParaRPr>
          </a:p>
        </p:txBody>
      </p:sp>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p:cNvSpPr txBox="1"/>
          <p:nvPr/>
        </p:nvSpPr>
        <p:spPr>
          <a:xfrm>
            <a:off x="533400" y="914400"/>
            <a:ext cx="8111516" cy="523220"/>
          </a:xfrm>
          <a:prstGeom prst="rect">
            <a:avLst/>
          </a:prstGeom>
          <a:solidFill>
            <a:schemeClr val="accent6">
              <a:lumMod val="60000"/>
              <a:lumOff val="40000"/>
            </a:schemeClr>
          </a:solidFill>
        </p:spPr>
        <p:txBody>
          <a:bodyPr wrap="none" rtlCol="0">
            <a:spAutoFit/>
          </a:bodyPr>
          <a:lstStyle/>
          <a:p>
            <a:r>
              <a:rPr lang="bn-BD" sz="2800" dirty="0" smtClean="0">
                <a:latin typeface="NikoshBAN" pitchFamily="2" charset="0"/>
                <a:cs typeface="NikoshBAN" pitchFamily="2" charset="0"/>
              </a:rPr>
              <a:t>যেকোনো দূরত্ব্ব্বের বস্তু দেখার সময় চক্ষুলেন্সের কী কোনো পরিবর্তন হচ্ছে?</a:t>
            </a:r>
            <a:endParaRPr lang="en-US" sz="2800" dirty="0">
              <a:latin typeface="NikoshBAN" pitchFamily="2" charset="0"/>
              <a:cs typeface="NikoshBAN" pitchFamily="2" charset="0"/>
            </a:endParaRPr>
          </a:p>
        </p:txBody>
      </p:sp>
      <p:pic>
        <p:nvPicPr>
          <p:cNvPr id="7" name="Picture 6" descr="Longdistance.jpg"/>
          <p:cNvPicPr>
            <a:picLocks noChangeAspect="1"/>
          </p:cNvPicPr>
          <p:nvPr/>
        </p:nvPicPr>
        <p:blipFill>
          <a:blip r:embed="rId6" cstate="print"/>
          <a:stretch>
            <a:fillRect/>
          </a:stretch>
        </p:blipFill>
        <p:spPr>
          <a:xfrm>
            <a:off x="381000" y="1942672"/>
            <a:ext cx="4013200" cy="2705528"/>
          </a:xfrm>
          <a:prstGeom prst="rect">
            <a:avLst/>
          </a:prstGeom>
        </p:spPr>
      </p:pic>
      <p:pic>
        <p:nvPicPr>
          <p:cNvPr id="8" name="Picture 7" descr="Near.jpg"/>
          <p:cNvPicPr>
            <a:picLocks noChangeAspect="1"/>
          </p:cNvPicPr>
          <p:nvPr/>
        </p:nvPicPr>
        <p:blipFill>
          <a:blip r:embed="rId7" cstate="print"/>
          <a:stretch>
            <a:fillRect/>
          </a:stretch>
        </p:blipFill>
        <p:spPr>
          <a:xfrm>
            <a:off x="4724400" y="1942672"/>
            <a:ext cx="4013200" cy="2705528"/>
          </a:xfrm>
          <a:prstGeom prst="rect">
            <a:avLst/>
          </a:prstGeom>
        </p:spPr>
      </p:pic>
      <p:sp>
        <p:nvSpPr>
          <p:cNvPr id="9" name="TextBox 8"/>
          <p:cNvSpPr txBox="1"/>
          <p:nvPr/>
        </p:nvSpPr>
        <p:spPr>
          <a:xfrm>
            <a:off x="1828800" y="4876800"/>
            <a:ext cx="5257800" cy="584775"/>
          </a:xfrm>
          <a:prstGeom prst="rect">
            <a:avLst/>
          </a:prstGeom>
          <a:solidFill>
            <a:schemeClr val="accent2">
              <a:lumMod val="60000"/>
              <a:lumOff val="40000"/>
            </a:schemeClr>
          </a:solidFill>
        </p:spPr>
        <p:txBody>
          <a:bodyPr wrap="square" rtlCol="0">
            <a:spAutoFit/>
          </a:bodyPr>
          <a:lstStyle/>
          <a:p>
            <a:r>
              <a:rPr lang="bn-BD" sz="3200" dirty="0" smtClean="0">
                <a:latin typeface="NikoshBAN" pitchFamily="2" charset="0"/>
                <a:cs typeface="NikoshBAN" pitchFamily="2" charset="0"/>
              </a:rPr>
              <a:t>চোখের এ ধরনের ক্ষমতাকে কী বলা হয়?</a:t>
            </a:r>
            <a:endParaRPr lang="en-US" sz="3200" dirty="0">
              <a:latin typeface="NikoshBAN" pitchFamily="2" charset="0"/>
              <a:cs typeface="NikoshBAN" pitchFamily="2" charset="0"/>
            </a:endParaRPr>
          </a:p>
        </p:txBody>
      </p:sp>
    </p:spTree>
    <p:extLst>
      <p:ext uri="{BB962C8B-B14F-4D97-AF65-F5344CB8AC3E}">
        <p14:creationId xmlns="" xmlns:p14="http://schemas.microsoft.com/office/powerpoint/2010/main" val="6042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strVal val="ppt_w+.3"/>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md type="call" cmd="stop">
                                      <p:cBhvr>
                                        <p:cTn id="10" dur="1">
                                          <p:stCondLst>
                                            <p:cond delay="999"/>
                                          </p:stCondLst>
                                        </p:cTn>
                                        <p:tgtEl>
                                          <p:spTgt spid="4"/>
                                        </p:tgtEl>
                                      </p:cBhvr>
                                    </p:cmd>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4"/>
                </p:tgtEl>
              </p:cMediaNode>
            </p:video>
          </p:childTnLst>
        </p:cTn>
      </p:par>
    </p:tnLst>
    <p:bldLst>
      <p:bldP spid="3" grpId="0" animBg="1"/>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alpha val="53000"/>
              </a:schemeClr>
            </a:gs>
            <a:gs pos="53000">
              <a:schemeClr val="bg2">
                <a:lumMod val="90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15" name="Picture 14" descr="Longdistance.jpg"/>
          <p:cNvPicPr>
            <a:picLocks noChangeAspect="1"/>
          </p:cNvPicPr>
          <p:nvPr/>
        </p:nvPicPr>
        <p:blipFill>
          <a:blip r:embed="rId3" cstate="print"/>
          <a:stretch>
            <a:fillRect/>
          </a:stretch>
        </p:blipFill>
        <p:spPr>
          <a:xfrm>
            <a:off x="381000" y="1676400"/>
            <a:ext cx="4013200" cy="2705528"/>
          </a:xfrm>
          <a:prstGeom prst="rect">
            <a:avLst/>
          </a:prstGeom>
        </p:spPr>
      </p:pic>
      <p:pic>
        <p:nvPicPr>
          <p:cNvPr id="17" name="Picture 16" descr="Near.jpg"/>
          <p:cNvPicPr>
            <a:picLocks noChangeAspect="1"/>
          </p:cNvPicPr>
          <p:nvPr/>
        </p:nvPicPr>
        <p:blipFill>
          <a:blip r:embed="rId4" cstate="print"/>
          <a:stretch>
            <a:fillRect/>
          </a:stretch>
        </p:blipFill>
        <p:spPr>
          <a:xfrm>
            <a:off x="4724400" y="1676400"/>
            <a:ext cx="4013200" cy="2705528"/>
          </a:xfrm>
          <a:prstGeom prst="rect">
            <a:avLst/>
          </a:prstGeom>
        </p:spPr>
      </p:pic>
      <p:sp>
        <p:nvSpPr>
          <p:cNvPr id="22" name="TextBox 21"/>
          <p:cNvSpPr txBox="1"/>
          <p:nvPr/>
        </p:nvSpPr>
        <p:spPr>
          <a:xfrm>
            <a:off x="1251922" y="304800"/>
            <a:ext cx="6596678" cy="584775"/>
          </a:xfrm>
          <a:prstGeom prst="rect">
            <a:avLst/>
          </a:prstGeom>
          <a:solidFill>
            <a:schemeClr val="tx2">
              <a:lumMod val="40000"/>
              <a:lumOff val="60000"/>
            </a:schemeClr>
          </a:solidFill>
        </p:spPr>
        <p:txBody>
          <a:bodyPr wrap="none" rtlCol="0">
            <a:spAutoFit/>
          </a:bodyPr>
          <a:lstStyle/>
          <a:p>
            <a:r>
              <a:rPr lang="bn-BD" sz="3200" dirty="0" smtClean="0">
                <a:latin typeface="NikoshBAN" pitchFamily="2" charset="0"/>
                <a:cs typeface="NikoshBAN" pitchFamily="2" charset="0"/>
              </a:rPr>
              <a:t>চক্ষুলেন্স দিয়ে যেকোনো দূরত্ব্ব্বের বস্তু দেখি কীভাবে?</a:t>
            </a:r>
            <a:endParaRPr lang="en-US" sz="3200" dirty="0">
              <a:latin typeface="NikoshBAN" pitchFamily="2" charset="0"/>
              <a:cs typeface="NikoshBAN" pitchFamily="2" charset="0"/>
            </a:endParaRPr>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alpha val="53000"/>
              </a:schemeClr>
            </a:gs>
            <a:gs pos="53000">
              <a:schemeClr val="bg2">
                <a:lumMod val="90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3" name="Picture 2" descr="vlcsnap-2015-09-23-23h38m08s225.png"/>
          <p:cNvPicPr>
            <a:picLocks noChangeAspect="1"/>
          </p:cNvPicPr>
          <p:nvPr/>
        </p:nvPicPr>
        <p:blipFill>
          <a:blip r:embed="rId3" cstate="print"/>
          <a:stretch>
            <a:fillRect/>
          </a:stretch>
        </p:blipFill>
        <p:spPr>
          <a:xfrm>
            <a:off x="1066800" y="1054082"/>
            <a:ext cx="6906000" cy="2816352"/>
          </a:xfrm>
          <a:prstGeom prst="rect">
            <a:avLst/>
          </a:prstGeom>
        </p:spPr>
      </p:pic>
      <p:pic>
        <p:nvPicPr>
          <p:cNvPr id="4" name="Picture 3" descr="vlcsnap-2015-09-21-22h21m14s253.png"/>
          <p:cNvPicPr>
            <a:picLocks noChangeAspect="1"/>
          </p:cNvPicPr>
          <p:nvPr/>
        </p:nvPicPr>
        <p:blipFill>
          <a:blip r:embed="rId4" cstate="print"/>
          <a:stretch>
            <a:fillRect/>
          </a:stretch>
        </p:blipFill>
        <p:spPr>
          <a:xfrm>
            <a:off x="1124844" y="3888678"/>
            <a:ext cx="6881034" cy="2816922"/>
          </a:xfrm>
          <a:prstGeom prst="rect">
            <a:avLst/>
          </a:prstGeom>
        </p:spPr>
      </p:pic>
      <p:sp>
        <p:nvSpPr>
          <p:cNvPr id="6" name="TextBox 5"/>
          <p:cNvSpPr txBox="1"/>
          <p:nvPr/>
        </p:nvSpPr>
        <p:spPr>
          <a:xfrm>
            <a:off x="1752600" y="317936"/>
            <a:ext cx="5638800" cy="584775"/>
          </a:xfrm>
          <a:prstGeom prst="rect">
            <a:avLst/>
          </a:prstGeom>
          <a:solidFill>
            <a:schemeClr val="accent2">
              <a:lumMod val="60000"/>
              <a:lumOff val="40000"/>
            </a:schemeClr>
          </a:solidFill>
        </p:spPr>
        <p:txBody>
          <a:bodyPr wrap="square" rtlCol="0">
            <a:spAutoFit/>
          </a:bodyPr>
          <a:lstStyle/>
          <a:p>
            <a:r>
              <a:rPr lang="bn-BD" sz="3200" dirty="0" smtClean="0">
                <a:latin typeface="NikoshBAN" pitchFamily="2" charset="0"/>
                <a:cs typeface="NikoshBAN" pitchFamily="2" charset="0"/>
              </a:rPr>
              <a:t>কাছে কোন দূরত্বে আমরা স্পষ্ট দেখতে পাই? </a:t>
            </a:r>
            <a:endParaRPr lang="en-US" sz="3200" dirty="0">
              <a:latin typeface="NikoshBAN" pitchFamily="2" charset="0"/>
              <a:cs typeface="NikoshBAN" pitchFamily="2" charset="0"/>
            </a:endParaRPr>
          </a:p>
        </p:txBody>
      </p:sp>
      <p:grpSp>
        <p:nvGrpSpPr>
          <p:cNvPr id="10" name="Group 9"/>
          <p:cNvGrpSpPr/>
          <p:nvPr/>
        </p:nvGrpSpPr>
        <p:grpSpPr>
          <a:xfrm>
            <a:off x="4343400" y="4191000"/>
            <a:ext cx="1248102" cy="609600"/>
            <a:chOff x="4343400" y="4191000"/>
            <a:chExt cx="1248102" cy="609600"/>
          </a:xfrm>
        </p:grpSpPr>
        <p:cxnSp>
          <p:nvCxnSpPr>
            <p:cNvPr id="8" name="Straight Connector 7"/>
            <p:cNvCxnSpPr/>
            <p:nvPr/>
          </p:nvCxnSpPr>
          <p:spPr>
            <a:xfrm>
              <a:off x="4448502" y="4800600"/>
              <a:ext cx="11430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43400" y="4191000"/>
              <a:ext cx="1180131" cy="461665"/>
            </a:xfrm>
            <a:prstGeom prst="rect">
              <a:avLst/>
            </a:prstGeom>
            <a:noFill/>
          </p:spPr>
          <p:txBody>
            <a:bodyPr wrap="none" rtlCol="0">
              <a:spAutoFit/>
            </a:bodyPr>
            <a:lstStyle/>
            <a:p>
              <a:r>
                <a:rPr lang="en-US" sz="2400" dirty="0" smtClean="0">
                  <a:latin typeface="NikoshBAN" pitchFamily="2" charset="0"/>
                  <a:cs typeface="NikoshBAN" pitchFamily="2" charset="0"/>
                </a:rPr>
                <a:t>25 </a:t>
              </a:r>
              <a:r>
                <a:rPr lang="bn-BD" sz="2400" dirty="0" smtClean="0">
                  <a:latin typeface="NikoshBAN" pitchFamily="2" charset="0"/>
                  <a:cs typeface="NikoshBAN" pitchFamily="2" charset="0"/>
                </a:rPr>
                <a:t>সে</a:t>
              </a:r>
              <a:r>
                <a:rPr lang="en-US" sz="2400" dirty="0" smtClean="0">
                  <a:latin typeface="NikoshBAN" pitchFamily="2" charset="0"/>
                  <a:cs typeface="NikoshBAN" pitchFamily="2" charset="0"/>
                </a:rPr>
                <a:t>.</a:t>
              </a:r>
              <a:r>
                <a:rPr lang="bn-BD" sz="2400" dirty="0" smtClean="0">
                  <a:latin typeface="NikoshBAN" pitchFamily="2" charset="0"/>
                  <a:cs typeface="NikoshBAN" pitchFamily="2" charset="0"/>
                </a:rPr>
                <a:t>মি</a:t>
              </a:r>
              <a:r>
                <a:rPr lang="en-US" sz="2400" dirty="0" smtClean="0">
                  <a:latin typeface="NikoshBAN" pitchFamily="2" charset="0"/>
                  <a:cs typeface="NikoshBAN" pitchFamily="2" charset="0"/>
                </a:rPr>
                <a:t>.</a:t>
              </a:r>
              <a:endParaRPr lang="en-US" sz="2400" dirty="0">
                <a:latin typeface="NikoshBAN" pitchFamily="2" charset="0"/>
                <a:cs typeface="NikoshBAN" pitchFamily="2" charset="0"/>
              </a:endParaRPr>
            </a:p>
          </p:txBody>
        </p:sp>
      </p:grpSp>
      <p:pic>
        <p:nvPicPr>
          <p:cNvPr id="11" name="Picture 10" descr="vlcsnap-2015-09-23-23h39m11s170.png"/>
          <p:cNvPicPr>
            <a:picLocks noChangeAspect="1"/>
          </p:cNvPicPr>
          <p:nvPr/>
        </p:nvPicPr>
        <p:blipFill>
          <a:blip r:embed="rId5" cstate="print"/>
          <a:stretch>
            <a:fillRect/>
          </a:stretch>
        </p:blipFill>
        <p:spPr>
          <a:xfrm>
            <a:off x="536030" y="1600200"/>
            <a:ext cx="8126985" cy="3936508"/>
          </a:xfrm>
          <a:prstGeom prst="rect">
            <a:avLst/>
          </a:prstGeom>
        </p:spPr>
      </p:pic>
      <p:sp>
        <p:nvSpPr>
          <p:cNvPr id="12" name="TextBox 11"/>
          <p:cNvSpPr txBox="1"/>
          <p:nvPr/>
        </p:nvSpPr>
        <p:spPr>
          <a:xfrm>
            <a:off x="1629102" y="304800"/>
            <a:ext cx="6019800" cy="584775"/>
          </a:xfrm>
          <a:prstGeom prst="rect">
            <a:avLst/>
          </a:prstGeom>
          <a:solidFill>
            <a:schemeClr val="tx2">
              <a:lumMod val="40000"/>
              <a:lumOff val="60000"/>
            </a:schemeClr>
          </a:solidFill>
        </p:spPr>
        <p:txBody>
          <a:bodyPr wrap="square" rtlCol="0">
            <a:spAutoFit/>
          </a:bodyPr>
          <a:lstStyle/>
          <a:p>
            <a:r>
              <a:rPr lang="bn-BD" sz="3200" dirty="0" smtClean="0">
                <a:latin typeface="NikoshBAN" pitchFamily="2" charset="0"/>
                <a:cs typeface="NikoshBAN" pitchFamily="2" charset="0"/>
              </a:rPr>
              <a:t>দূরে কত দূরত্ব পর্যন্ত আমরা স্পষ্ট দেখতে পাই? </a:t>
            </a:r>
            <a:endParaRPr lang="en-US" sz="3200" dirty="0">
              <a:latin typeface="NikoshBAN" pitchFamily="2" charset="0"/>
              <a:cs typeface="NikoshBAN" pitchFamily="2" charset="0"/>
            </a:endParaRPr>
          </a:p>
        </p:txBody>
      </p:sp>
      <p:cxnSp>
        <p:nvCxnSpPr>
          <p:cNvPr id="14" name="Straight Arrow Connector 13"/>
          <p:cNvCxnSpPr/>
          <p:nvPr/>
        </p:nvCxnSpPr>
        <p:spPr>
          <a:xfrm flipV="1">
            <a:off x="3429000" y="1905000"/>
            <a:ext cx="5181600" cy="15240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9" presetClass="exit" presetSubtype="0" fill="hold" grpId="0" nodeType="withEffect">
                                  <p:stCondLst>
                                    <p:cond delay="0"/>
                                  </p:stCondLst>
                                  <p:childTnLst>
                                    <p:animEffect transition="out" filter="dissolv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strips(upRight)">
                                      <p:cBhvr>
                                        <p:cTn id="4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3" name="Picture 2" descr="Fan.png"/>
          <p:cNvPicPr>
            <a:picLocks noChangeAspect="1"/>
          </p:cNvPicPr>
          <p:nvPr/>
        </p:nvPicPr>
        <p:blipFill>
          <a:blip r:embed="rId3" cstate="print"/>
          <a:stretch>
            <a:fillRect/>
          </a:stretch>
        </p:blipFill>
        <p:spPr>
          <a:xfrm>
            <a:off x="2362200" y="990600"/>
            <a:ext cx="3962398" cy="3962396"/>
          </a:xfrm>
          <a:prstGeom prst="rect">
            <a:avLst/>
          </a:prstGeom>
        </p:spPr>
      </p:pic>
      <p:pic>
        <p:nvPicPr>
          <p:cNvPr id="4" name="Picture 3" descr="Fan.png"/>
          <p:cNvPicPr>
            <a:picLocks noChangeAspect="1"/>
          </p:cNvPicPr>
          <p:nvPr/>
        </p:nvPicPr>
        <p:blipFill>
          <a:blip r:embed="rId3" cstate="print"/>
          <a:stretch>
            <a:fillRect/>
          </a:stretch>
        </p:blipFill>
        <p:spPr>
          <a:xfrm>
            <a:off x="2362200" y="990600"/>
            <a:ext cx="3959354" cy="3959352"/>
          </a:xfrm>
          <a:prstGeom prst="rect">
            <a:avLst/>
          </a:prstGeom>
        </p:spPr>
      </p:pic>
      <p:sp>
        <p:nvSpPr>
          <p:cNvPr id="6" name="TextBox 5"/>
          <p:cNvSpPr txBox="1"/>
          <p:nvPr/>
        </p:nvSpPr>
        <p:spPr>
          <a:xfrm>
            <a:off x="2819400" y="457200"/>
            <a:ext cx="3441968" cy="584775"/>
          </a:xfrm>
          <a:prstGeom prst="rect">
            <a:avLst/>
          </a:prstGeom>
          <a:solidFill>
            <a:schemeClr val="accent2">
              <a:lumMod val="40000"/>
              <a:lumOff val="60000"/>
            </a:schemeClr>
          </a:solidFill>
        </p:spPr>
        <p:txBody>
          <a:bodyPr wrap="none" rtlCol="0">
            <a:spAutoFit/>
          </a:bodyPr>
          <a:lstStyle/>
          <a:p>
            <a:r>
              <a:rPr lang="bn-BD" sz="3200" dirty="0" smtClean="0">
                <a:latin typeface="NikoshBAN" pitchFamily="2" charset="0"/>
                <a:cs typeface="NikoshBAN" pitchFamily="2" charset="0"/>
              </a:rPr>
              <a:t>পাখাটির ব্লেড সংখ্যা কত?</a:t>
            </a:r>
            <a:endParaRPr lang="en-US" sz="3200" dirty="0">
              <a:latin typeface="NikoshBAN" pitchFamily="2" charset="0"/>
              <a:cs typeface="NikoshBAN" pitchFamily="2" charset="0"/>
            </a:endParaRPr>
          </a:p>
        </p:txBody>
      </p:sp>
      <p:sp>
        <p:nvSpPr>
          <p:cNvPr id="8" name="TextBox 7"/>
          <p:cNvSpPr txBox="1"/>
          <p:nvPr/>
        </p:nvSpPr>
        <p:spPr>
          <a:xfrm>
            <a:off x="1371600" y="4724400"/>
            <a:ext cx="6553200" cy="584775"/>
          </a:xfrm>
          <a:prstGeom prst="rect">
            <a:avLst/>
          </a:prstGeom>
          <a:solidFill>
            <a:schemeClr val="tx2">
              <a:lumMod val="40000"/>
              <a:lumOff val="60000"/>
            </a:schemeClr>
          </a:solidFill>
        </p:spPr>
        <p:txBody>
          <a:bodyPr wrap="square" rtlCol="0">
            <a:spAutoFit/>
          </a:bodyPr>
          <a:lstStyle/>
          <a:p>
            <a:r>
              <a:rPr lang="bn-BD" sz="3200" dirty="0" smtClean="0">
                <a:latin typeface="NikoshBAN" pitchFamily="2" charset="0"/>
                <a:cs typeface="NikoshBAN" pitchFamily="2" charset="0"/>
              </a:rPr>
              <a:t>প্রথমে পাখাটির ব্লেড সংখ্যা বলা সম্ভব হয়নি কেনো?</a:t>
            </a:r>
            <a:endParaRPr lang="en-US" sz="3200" dirty="0">
              <a:latin typeface="NikoshBAN" pitchFamily="2" charset="0"/>
              <a:cs typeface="NikoshBAN" pitchFamily="2" charset="0"/>
            </a:endParaRPr>
          </a:p>
        </p:txBody>
      </p:sp>
      <p:sp>
        <p:nvSpPr>
          <p:cNvPr id="9" name="TextBox 8"/>
          <p:cNvSpPr txBox="1"/>
          <p:nvPr/>
        </p:nvSpPr>
        <p:spPr>
          <a:xfrm>
            <a:off x="1524000" y="4724400"/>
            <a:ext cx="6172200" cy="584775"/>
          </a:xfrm>
          <a:prstGeom prst="rect">
            <a:avLst/>
          </a:prstGeom>
          <a:solidFill>
            <a:schemeClr val="accent6">
              <a:lumMod val="60000"/>
              <a:lumOff val="40000"/>
            </a:schemeClr>
          </a:solidFill>
        </p:spPr>
        <p:txBody>
          <a:bodyPr wrap="square" rtlCol="0">
            <a:spAutoFit/>
          </a:bodyPr>
          <a:lstStyle/>
          <a:p>
            <a:r>
              <a:rPr lang="bn-BD" sz="3200" dirty="0" smtClean="0">
                <a:latin typeface="NikoshBAN" pitchFamily="2" charset="0"/>
                <a:cs typeface="NikoshBAN" pitchFamily="2" charset="0"/>
              </a:rPr>
              <a:t>পাখার ব্লেডগুলো খুব দ্রুত স্থান পরিবর্তন করছিলো</a:t>
            </a:r>
            <a:endParaRPr lang="en-US" sz="32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3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8" presetClass="emph" presetSubtype="0" repeatCount="indefinite" fill="hold" nodeType="afterEffect">
                                  <p:stCondLst>
                                    <p:cond delay="0"/>
                                  </p:stCondLst>
                                  <p:endCondLst>
                                    <p:cond evt="onNext" delay="0">
                                      <p:tgtEl>
                                        <p:sldTgt/>
                                      </p:tgtEl>
                                    </p:cond>
                                  </p:endCondLst>
                                  <p:childTnLst>
                                    <p:animRot by="21600000">
                                      <p:cBhvr>
                                        <p:cTn id="16" dur="2000" fill="hold"/>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 name="Group 14"/>
          <p:cNvGrpSpPr/>
          <p:nvPr/>
        </p:nvGrpSpPr>
        <p:grpSpPr>
          <a:xfrm>
            <a:off x="838200" y="1000780"/>
            <a:ext cx="7119354" cy="2961620"/>
            <a:chOff x="824714" y="914400"/>
            <a:chExt cx="7119354" cy="2961620"/>
          </a:xfrm>
        </p:grpSpPr>
        <p:sp>
          <p:nvSpPr>
            <p:cNvPr id="3" name="TextBox 2"/>
            <p:cNvSpPr txBox="1"/>
            <p:nvPr/>
          </p:nvSpPr>
          <p:spPr>
            <a:xfrm>
              <a:off x="838200" y="914400"/>
              <a:ext cx="2390398" cy="584775"/>
            </a:xfrm>
            <a:prstGeom prst="rect">
              <a:avLst/>
            </a:prstGeom>
            <a:noFill/>
          </p:spPr>
          <p:txBody>
            <a:bodyPr wrap="none" rtlCol="0">
              <a:spAutoFit/>
            </a:bodyPr>
            <a:lstStyle/>
            <a:p>
              <a:r>
                <a:rPr lang="bn-BD" sz="3200" dirty="0" smtClean="0">
                  <a:latin typeface="NikoshBAN" pitchFamily="2" charset="0"/>
                  <a:cs typeface="NikoshBAN" pitchFamily="2" charset="0"/>
                </a:rPr>
                <a:t>আমাদের চোখের-</a:t>
              </a:r>
              <a:endParaRPr lang="en-US" sz="3200" dirty="0">
                <a:latin typeface="NikoshBAN" pitchFamily="2" charset="0"/>
                <a:cs typeface="NikoshBAN" pitchFamily="2" charset="0"/>
              </a:endParaRPr>
            </a:p>
          </p:txBody>
        </p:sp>
        <p:sp>
          <p:nvSpPr>
            <p:cNvPr id="4" name="TextBox 3"/>
            <p:cNvSpPr txBox="1"/>
            <p:nvPr/>
          </p:nvSpPr>
          <p:spPr>
            <a:xfrm>
              <a:off x="900914" y="1371600"/>
              <a:ext cx="5437707" cy="584775"/>
            </a:xfrm>
            <a:prstGeom prst="rect">
              <a:avLst/>
            </a:prstGeom>
            <a:noFill/>
          </p:spPr>
          <p:txBody>
            <a:bodyPr wrap="none" rtlCol="0">
              <a:spAutoFit/>
            </a:bodyPr>
            <a:lstStyle/>
            <a:p>
              <a:r>
                <a:rPr lang="bn-BD" sz="3200" dirty="0" smtClean="0">
                  <a:latin typeface="NikoshBAN" pitchFamily="2" charset="0"/>
                  <a:cs typeface="NikoshBAN" pitchFamily="2" charset="0"/>
                </a:rPr>
                <a:t>(</a:t>
              </a:r>
              <a:r>
                <a:rPr lang="en-US" sz="3200" dirty="0" err="1" smtClean="0">
                  <a:latin typeface="NikoshBAN" pitchFamily="2" charset="0"/>
                  <a:cs typeface="NikoshBAN" pitchFamily="2" charset="0"/>
                </a:rPr>
                <a:t>i</a:t>
              </a:r>
              <a:r>
                <a:rPr lang="bn-BD" sz="3200" dirty="0" smtClean="0">
                  <a:latin typeface="NikoshBAN" pitchFamily="2" charset="0"/>
                  <a:cs typeface="NikoshBAN" pitchFamily="2" charset="0"/>
                </a:rPr>
                <a:t>) কর্নিয়ার পেছনের অংশের নাম আইরিস</a:t>
              </a:r>
              <a:endParaRPr lang="en-US" sz="3200" dirty="0">
                <a:latin typeface="NikoshBAN" pitchFamily="2" charset="0"/>
                <a:cs typeface="NikoshBAN" pitchFamily="2" charset="0"/>
              </a:endParaRPr>
            </a:p>
          </p:txBody>
        </p:sp>
        <p:sp>
          <p:nvSpPr>
            <p:cNvPr id="5" name="TextBox 4"/>
            <p:cNvSpPr txBox="1"/>
            <p:nvPr/>
          </p:nvSpPr>
          <p:spPr>
            <a:xfrm>
              <a:off x="849247" y="1905000"/>
              <a:ext cx="6234399" cy="584775"/>
            </a:xfrm>
            <a:prstGeom prst="rect">
              <a:avLst/>
            </a:prstGeom>
            <a:noFill/>
          </p:spPr>
          <p:txBody>
            <a:bodyPr wrap="none" rtlCol="0">
              <a:spAutoFit/>
            </a:bodyPr>
            <a:lstStyle/>
            <a:p>
              <a:r>
                <a:rPr lang="bn-BD" sz="3200" dirty="0" smtClean="0">
                  <a:latin typeface="NikoshBAN" pitchFamily="2" charset="0"/>
                  <a:cs typeface="NikoshBAN" pitchFamily="2" charset="0"/>
                </a:rPr>
                <a:t>(</a:t>
              </a:r>
              <a:r>
                <a:rPr lang="en-US" sz="3200" dirty="0" smtClean="0">
                  <a:latin typeface="NikoshBAN" pitchFamily="2" charset="0"/>
                  <a:cs typeface="NikoshBAN" pitchFamily="2" charset="0"/>
                </a:rPr>
                <a:t>ii</a:t>
              </a:r>
              <a:r>
                <a:rPr lang="bn-BD" sz="3200" dirty="0" smtClean="0">
                  <a:latin typeface="NikoshBAN" pitchFamily="2" charset="0"/>
                  <a:cs typeface="NikoshBAN" pitchFamily="2" charset="0"/>
                </a:rPr>
                <a:t>)</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আইরিসের রং বিভিন্ন লোকের ভিন্ন ভিন্ন হয়</a:t>
              </a:r>
              <a:endParaRPr lang="en-US" sz="3200" dirty="0">
                <a:latin typeface="NikoshBAN" pitchFamily="2" charset="0"/>
                <a:cs typeface="NikoshBAN" pitchFamily="2" charset="0"/>
              </a:endParaRPr>
            </a:p>
          </p:txBody>
        </p:sp>
        <p:sp>
          <p:nvSpPr>
            <p:cNvPr id="6" name="TextBox 5"/>
            <p:cNvSpPr txBox="1"/>
            <p:nvPr/>
          </p:nvSpPr>
          <p:spPr>
            <a:xfrm>
              <a:off x="824714" y="2362200"/>
              <a:ext cx="5320687" cy="1077218"/>
            </a:xfrm>
            <a:prstGeom prst="rect">
              <a:avLst/>
            </a:prstGeom>
            <a:noFill/>
          </p:spPr>
          <p:txBody>
            <a:bodyPr wrap="none" rtlCol="0">
              <a:spAutoFit/>
            </a:bodyPr>
            <a:lstStyle/>
            <a:p>
              <a:r>
                <a:rPr lang="bn-BD" sz="3200" dirty="0" smtClean="0">
                  <a:latin typeface="NikoshBAN" pitchFamily="2" charset="0"/>
                  <a:cs typeface="NikoshBAN" pitchFamily="2" charset="0"/>
                </a:rPr>
                <a:t>(</a:t>
              </a:r>
              <a:r>
                <a:rPr lang="en-US" sz="3200" dirty="0" smtClean="0">
                  <a:latin typeface="NikoshBAN" pitchFamily="2" charset="0"/>
                  <a:cs typeface="NikoshBAN" pitchFamily="2" charset="0"/>
                </a:rPr>
                <a:t>iii</a:t>
              </a:r>
              <a:r>
                <a:rPr lang="bn-BD" sz="3200" dirty="0" smtClean="0">
                  <a:latin typeface="NikoshBAN" pitchFamily="2" charset="0"/>
                  <a:cs typeface="NikoshBAN" pitchFamily="2" charset="0"/>
                </a:rPr>
                <a:t>)</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কৃষ্ণমণ্ডল চোখের আকৃতি ঠিক রাখে</a:t>
              </a:r>
            </a:p>
            <a:p>
              <a:endParaRPr lang="en-US" sz="3200" dirty="0">
                <a:latin typeface="NikoshBAN" pitchFamily="2" charset="0"/>
                <a:cs typeface="NikoshBAN" pitchFamily="2" charset="0"/>
              </a:endParaRPr>
            </a:p>
          </p:txBody>
        </p:sp>
        <p:grpSp>
          <p:nvGrpSpPr>
            <p:cNvPr id="7" name="Group 13"/>
            <p:cNvGrpSpPr/>
            <p:nvPr/>
          </p:nvGrpSpPr>
          <p:grpSpPr>
            <a:xfrm>
              <a:off x="838200" y="2895600"/>
              <a:ext cx="7105868" cy="980420"/>
              <a:chOff x="838200" y="3124200"/>
              <a:chExt cx="7105868" cy="980420"/>
            </a:xfrm>
          </p:grpSpPr>
          <p:sp>
            <p:nvSpPr>
              <p:cNvPr id="8" name="TextBox 7"/>
              <p:cNvSpPr txBox="1"/>
              <p:nvPr/>
            </p:nvSpPr>
            <p:spPr>
              <a:xfrm>
                <a:off x="838200" y="3124200"/>
                <a:ext cx="2914580" cy="584775"/>
              </a:xfrm>
              <a:prstGeom prst="rect">
                <a:avLst/>
              </a:prstGeom>
              <a:noFill/>
            </p:spPr>
            <p:txBody>
              <a:bodyPr wrap="none" rtlCol="0">
                <a:spAutoFit/>
              </a:bodyPr>
              <a:lstStyle/>
              <a:p>
                <a:r>
                  <a:rPr lang="bn-BD" sz="3200" dirty="0" smtClean="0">
                    <a:latin typeface="NikoshBAN" pitchFamily="2" charset="0"/>
                    <a:cs typeface="NikoshBAN" pitchFamily="2" charset="0"/>
                  </a:rPr>
                  <a:t>নিচের কোনটি সঠিক?</a:t>
                </a:r>
                <a:endParaRPr lang="en-US" sz="3200" dirty="0">
                  <a:latin typeface="NikoshBAN" pitchFamily="2" charset="0"/>
                  <a:cs typeface="NikoshBAN" pitchFamily="2" charset="0"/>
                </a:endParaRPr>
              </a:p>
            </p:txBody>
          </p:sp>
          <p:grpSp>
            <p:nvGrpSpPr>
              <p:cNvPr id="9" name="Group 12"/>
              <p:cNvGrpSpPr/>
              <p:nvPr/>
            </p:nvGrpSpPr>
            <p:grpSpPr>
              <a:xfrm>
                <a:off x="914400" y="3581400"/>
                <a:ext cx="7029668" cy="523220"/>
                <a:chOff x="914400" y="3886200"/>
                <a:chExt cx="7029668" cy="523220"/>
              </a:xfrm>
            </p:grpSpPr>
            <p:sp>
              <p:nvSpPr>
                <p:cNvPr id="10" name="TextBox 8"/>
                <p:cNvSpPr txBox="1"/>
                <p:nvPr/>
              </p:nvSpPr>
              <p:spPr>
                <a:xfrm>
                  <a:off x="914400" y="3886200"/>
                  <a:ext cx="1401346" cy="523220"/>
                </a:xfrm>
                <a:prstGeom prst="rect">
                  <a:avLst/>
                </a:prstGeom>
                <a:noFill/>
              </p:spPr>
              <p:txBody>
                <a:bodyPr wrap="none" rtlCol="0">
                  <a:spAutoFit/>
                </a:bodyPr>
                <a:lstStyle/>
                <a:p>
                  <a:r>
                    <a:rPr lang="bn-BD" sz="2800" dirty="0" smtClean="0">
                      <a:latin typeface="NikoshBAN" pitchFamily="2" charset="0"/>
                      <a:cs typeface="NikoshBAN" pitchFamily="2" charset="0"/>
                    </a:rPr>
                    <a:t>(ক) </a:t>
                  </a:r>
                  <a:r>
                    <a:rPr lang="en-US" sz="2800" dirty="0" smtClean="0">
                      <a:latin typeface="NikoshBAN" pitchFamily="2" charset="0"/>
                      <a:cs typeface="NikoshBAN" pitchFamily="2" charset="0"/>
                    </a:rPr>
                    <a:t>i , iii</a:t>
                  </a:r>
                  <a:endParaRPr lang="en-US" sz="2800" dirty="0">
                    <a:latin typeface="NikoshBAN" pitchFamily="2" charset="0"/>
                    <a:cs typeface="NikoshBAN" pitchFamily="2" charset="0"/>
                  </a:endParaRPr>
                </a:p>
              </p:txBody>
            </p:sp>
            <p:sp>
              <p:nvSpPr>
                <p:cNvPr id="11" name="TextBox 10"/>
                <p:cNvSpPr txBox="1"/>
                <p:nvPr/>
              </p:nvSpPr>
              <p:spPr>
                <a:xfrm>
                  <a:off x="2791143" y="3886200"/>
                  <a:ext cx="1247457" cy="523220"/>
                </a:xfrm>
                <a:prstGeom prst="rect">
                  <a:avLst/>
                </a:prstGeom>
                <a:noFill/>
              </p:spPr>
              <p:txBody>
                <a:bodyPr wrap="none" rtlCol="0">
                  <a:spAutoFit/>
                </a:bodyPr>
                <a:lstStyle/>
                <a:p>
                  <a:r>
                    <a:rPr lang="bn-BD" sz="2800" dirty="0" smtClean="0">
                      <a:latin typeface="NikoshBAN" pitchFamily="2" charset="0"/>
                      <a:cs typeface="NikoshBAN" pitchFamily="2" charset="0"/>
                    </a:rPr>
                    <a:t>(খ) </a:t>
                  </a:r>
                  <a:r>
                    <a:rPr lang="en-US" sz="2800" dirty="0" err="1" smtClean="0">
                      <a:latin typeface="NikoshBAN" pitchFamily="2" charset="0"/>
                      <a:cs typeface="NikoshBAN" pitchFamily="2" charset="0"/>
                    </a:rPr>
                    <a:t>i</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 </a:t>
                  </a:r>
                  <a:r>
                    <a:rPr lang="en-US" sz="2800" dirty="0" smtClean="0">
                      <a:latin typeface="NikoshBAN" pitchFamily="2" charset="0"/>
                      <a:cs typeface="NikoshBAN" pitchFamily="2" charset="0"/>
                    </a:rPr>
                    <a:t>ii</a:t>
                  </a:r>
                  <a:endParaRPr lang="en-US" sz="2800" dirty="0">
                    <a:latin typeface="NikoshBAN" pitchFamily="2" charset="0"/>
                    <a:cs typeface="NikoshBAN" pitchFamily="2" charset="0"/>
                  </a:endParaRPr>
                </a:p>
              </p:txBody>
            </p:sp>
            <p:sp>
              <p:nvSpPr>
                <p:cNvPr id="12" name="TextBox 11"/>
                <p:cNvSpPr txBox="1"/>
                <p:nvPr/>
              </p:nvSpPr>
              <p:spPr>
                <a:xfrm>
                  <a:off x="4343400" y="3886200"/>
                  <a:ext cx="1834156" cy="523220"/>
                </a:xfrm>
                <a:prstGeom prst="rect">
                  <a:avLst/>
                </a:prstGeom>
                <a:noFill/>
              </p:spPr>
              <p:txBody>
                <a:bodyPr wrap="none" rtlCol="0">
                  <a:spAutoFit/>
                </a:bodyPr>
                <a:lstStyle/>
                <a:p>
                  <a:r>
                    <a:rPr lang="bn-BD" sz="2800" dirty="0" smtClean="0">
                      <a:latin typeface="NikoshBAN" pitchFamily="2" charset="0"/>
                      <a:cs typeface="NikoshBAN" pitchFamily="2" charset="0"/>
                    </a:rPr>
                    <a:t>(গ) </a:t>
                  </a:r>
                  <a:r>
                    <a:rPr lang="en-US" sz="2800" dirty="0" err="1" smtClean="0">
                      <a:latin typeface="NikoshBAN" pitchFamily="2" charset="0"/>
                      <a:cs typeface="NikoshBAN" pitchFamily="2" charset="0"/>
                    </a:rPr>
                    <a:t>i</a:t>
                  </a:r>
                  <a:r>
                    <a:rPr lang="en-US" sz="2800" dirty="0" smtClean="0">
                      <a:latin typeface="NikoshBAN" pitchFamily="2" charset="0"/>
                      <a:cs typeface="NikoshBAN" pitchFamily="2" charset="0"/>
                    </a:rPr>
                    <a:t> , ii, iii </a:t>
                  </a:r>
                  <a:endParaRPr lang="en-US" sz="2800" dirty="0">
                    <a:latin typeface="NikoshBAN" pitchFamily="2" charset="0"/>
                    <a:cs typeface="NikoshBAN" pitchFamily="2" charset="0"/>
                  </a:endParaRPr>
                </a:p>
              </p:txBody>
            </p:sp>
            <p:sp>
              <p:nvSpPr>
                <p:cNvPr id="13" name="TextBox 12"/>
                <p:cNvSpPr txBox="1"/>
                <p:nvPr/>
              </p:nvSpPr>
              <p:spPr>
                <a:xfrm>
                  <a:off x="6477000" y="3886200"/>
                  <a:ext cx="1467068" cy="523220"/>
                </a:xfrm>
                <a:prstGeom prst="rect">
                  <a:avLst/>
                </a:prstGeom>
                <a:noFill/>
              </p:spPr>
              <p:txBody>
                <a:bodyPr wrap="none" rtlCol="0">
                  <a:spAutoFit/>
                </a:bodyPr>
                <a:lstStyle/>
                <a:p>
                  <a:r>
                    <a:rPr lang="bn-BD" sz="2800" dirty="0" smtClean="0">
                      <a:latin typeface="NikoshBAN" pitchFamily="2" charset="0"/>
                      <a:cs typeface="NikoshBAN" pitchFamily="2" charset="0"/>
                    </a:rPr>
                    <a:t>(ঘ) </a:t>
                  </a:r>
                  <a:r>
                    <a:rPr lang="en-US" sz="2800" dirty="0" smtClean="0">
                      <a:latin typeface="NikoshBAN" pitchFamily="2" charset="0"/>
                      <a:cs typeface="NikoshBAN" pitchFamily="2" charset="0"/>
                    </a:rPr>
                    <a:t>ii , iii</a:t>
                  </a:r>
                  <a:endParaRPr lang="en-US" sz="2800" dirty="0">
                    <a:latin typeface="NikoshBAN" pitchFamily="2" charset="0"/>
                    <a:cs typeface="NikoshBAN" pitchFamily="2" charset="0"/>
                  </a:endParaRPr>
                </a:p>
              </p:txBody>
            </p:sp>
          </p:grpSp>
        </p:grpSp>
      </p:grpSp>
      <p:sp>
        <p:nvSpPr>
          <p:cNvPr id="14" name="Freeform 13"/>
          <p:cNvSpPr/>
          <p:nvPr/>
        </p:nvSpPr>
        <p:spPr>
          <a:xfrm>
            <a:off x="2743200" y="3505200"/>
            <a:ext cx="488731" cy="315310"/>
          </a:xfrm>
          <a:custGeom>
            <a:avLst/>
            <a:gdLst>
              <a:gd name="connsiteX0" fmla="*/ 0 w 488731"/>
              <a:gd name="connsiteY0" fmla="*/ 63062 h 315310"/>
              <a:gd name="connsiteX1" fmla="*/ 110359 w 488731"/>
              <a:gd name="connsiteY1" fmla="*/ 315310 h 315310"/>
              <a:gd name="connsiteX2" fmla="*/ 488731 w 488731"/>
              <a:gd name="connsiteY2" fmla="*/ 0 h 315310"/>
            </a:gdLst>
            <a:ahLst/>
            <a:cxnLst>
              <a:cxn ang="0">
                <a:pos x="connsiteX0" y="connsiteY0"/>
              </a:cxn>
              <a:cxn ang="0">
                <a:pos x="connsiteX1" y="connsiteY1"/>
              </a:cxn>
              <a:cxn ang="0">
                <a:pos x="connsiteX2" y="connsiteY2"/>
              </a:cxn>
            </a:cxnLst>
            <a:rect l="l" t="t" r="r" b="b"/>
            <a:pathLst>
              <a:path w="488731" h="315310">
                <a:moveTo>
                  <a:pt x="0" y="63062"/>
                </a:moveTo>
                <a:lnTo>
                  <a:pt x="110359" y="315310"/>
                </a:lnTo>
                <a:lnTo>
                  <a:pt x="488731"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15" name="TextBox 14"/>
          <p:cNvSpPr txBox="1"/>
          <p:nvPr/>
        </p:nvSpPr>
        <p:spPr>
          <a:xfrm>
            <a:off x="3429000" y="228600"/>
            <a:ext cx="1398140" cy="707886"/>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4000" dirty="0" smtClean="0">
                <a:solidFill>
                  <a:schemeClr val="tx1"/>
                </a:solidFill>
                <a:latin typeface="NikoshBAN" pitchFamily="2" charset="0"/>
                <a:cs typeface="NikoshBAN" pitchFamily="2" charset="0"/>
              </a:rPr>
              <a:t>মূল্যায়ন</a:t>
            </a:r>
            <a:endParaRPr lang="en-US" sz="4000" dirty="0">
              <a:solidFill>
                <a:schemeClr val="tx1"/>
              </a:solidFill>
              <a:latin typeface="NikoshBAN" pitchFamily="2" charset="0"/>
              <a:cs typeface="NikoshBAN" pitchFamily="2" charset="0"/>
            </a:endParaRPr>
          </a:p>
        </p:txBody>
      </p:sp>
      <p:sp>
        <p:nvSpPr>
          <p:cNvPr id="16" name="Frame 15"/>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5"/>
          <p:cNvGrpSpPr/>
          <p:nvPr/>
        </p:nvGrpSpPr>
        <p:grpSpPr>
          <a:xfrm>
            <a:off x="786586" y="4596825"/>
            <a:ext cx="7443014" cy="1270575"/>
            <a:chOff x="685800" y="990600"/>
            <a:chExt cx="7443014" cy="1270575"/>
          </a:xfrm>
        </p:grpSpPr>
        <p:sp>
          <p:nvSpPr>
            <p:cNvPr id="18" name="TextBox 17"/>
            <p:cNvSpPr txBox="1"/>
            <p:nvPr/>
          </p:nvSpPr>
          <p:spPr>
            <a:xfrm>
              <a:off x="685800" y="990600"/>
              <a:ext cx="7061549" cy="584775"/>
            </a:xfrm>
            <a:prstGeom prst="rect">
              <a:avLst/>
            </a:prstGeom>
            <a:noFill/>
          </p:spPr>
          <p:txBody>
            <a:bodyPr wrap="none" rtlCol="0">
              <a:spAutoFit/>
            </a:bodyPr>
            <a:lstStyle/>
            <a:p>
              <a:r>
                <a:rPr lang="bn-BD" sz="3200" dirty="0" smtClean="0">
                  <a:latin typeface="NikoshBAN" pitchFamily="2" charset="0"/>
                  <a:cs typeface="NikoshBAN" pitchFamily="2" charset="0"/>
                </a:rPr>
                <a:t>কোনটি চোখের ভিতর আলোর প্রবেশ পথ নিয়ন্ত্রন করে?</a:t>
              </a:r>
              <a:endParaRPr lang="en-US" sz="3200" dirty="0">
                <a:latin typeface="NikoshBAN" pitchFamily="2" charset="0"/>
                <a:cs typeface="NikoshBAN" pitchFamily="2" charset="0"/>
              </a:endParaRPr>
            </a:p>
          </p:txBody>
        </p:sp>
        <p:grpSp>
          <p:nvGrpSpPr>
            <p:cNvPr id="19" name="Group 12"/>
            <p:cNvGrpSpPr/>
            <p:nvPr/>
          </p:nvGrpSpPr>
          <p:grpSpPr>
            <a:xfrm>
              <a:off x="685800" y="1676400"/>
              <a:ext cx="7443014" cy="584775"/>
              <a:chOff x="914400" y="3886200"/>
              <a:chExt cx="7443014" cy="584775"/>
            </a:xfrm>
          </p:grpSpPr>
          <p:sp>
            <p:nvSpPr>
              <p:cNvPr id="20" name="TextBox 19"/>
              <p:cNvSpPr txBox="1"/>
              <p:nvPr/>
            </p:nvSpPr>
            <p:spPr>
              <a:xfrm>
                <a:off x="914400" y="3886200"/>
                <a:ext cx="1750800" cy="584775"/>
              </a:xfrm>
              <a:prstGeom prst="rect">
                <a:avLst/>
              </a:prstGeom>
              <a:noFill/>
            </p:spPr>
            <p:txBody>
              <a:bodyPr wrap="none" rtlCol="0">
                <a:spAutoFit/>
              </a:bodyPr>
              <a:lstStyle/>
              <a:p>
                <a:r>
                  <a:rPr lang="bn-BD" sz="3200" dirty="0" smtClean="0">
                    <a:latin typeface="NikoshBAN" pitchFamily="2" charset="0"/>
                    <a:cs typeface="NikoshBAN" pitchFamily="2" charset="0"/>
                  </a:rPr>
                  <a:t>(ক) তারারন্ধ্র</a:t>
                </a:r>
                <a:endParaRPr lang="en-US" sz="3200" dirty="0">
                  <a:latin typeface="NikoshBAN" pitchFamily="2" charset="0"/>
                  <a:cs typeface="NikoshBAN" pitchFamily="2" charset="0"/>
                </a:endParaRPr>
              </a:p>
            </p:txBody>
          </p:sp>
          <p:sp>
            <p:nvSpPr>
              <p:cNvPr id="21" name="TextBox 20"/>
              <p:cNvSpPr txBox="1"/>
              <p:nvPr/>
            </p:nvSpPr>
            <p:spPr>
              <a:xfrm>
                <a:off x="2791143" y="3886200"/>
                <a:ext cx="1277914" cy="584775"/>
              </a:xfrm>
              <a:prstGeom prst="rect">
                <a:avLst/>
              </a:prstGeom>
              <a:noFill/>
            </p:spPr>
            <p:txBody>
              <a:bodyPr wrap="none" rtlCol="0">
                <a:spAutoFit/>
              </a:bodyPr>
              <a:lstStyle/>
              <a:p>
                <a:r>
                  <a:rPr lang="bn-BD" sz="3200" dirty="0" smtClean="0">
                    <a:latin typeface="NikoshBAN" pitchFamily="2" charset="0"/>
                    <a:cs typeface="NikoshBAN" pitchFamily="2" charset="0"/>
                  </a:rPr>
                  <a:t>(খ) লেন্স</a:t>
                </a:r>
                <a:endParaRPr lang="en-US" sz="3200" dirty="0">
                  <a:latin typeface="NikoshBAN" pitchFamily="2" charset="0"/>
                  <a:cs typeface="NikoshBAN" pitchFamily="2" charset="0"/>
                </a:endParaRPr>
              </a:p>
            </p:txBody>
          </p:sp>
          <p:sp>
            <p:nvSpPr>
              <p:cNvPr id="22" name="TextBox 21"/>
              <p:cNvSpPr txBox="1"/>
              <p:nvPr/>
            </p:nvSpPr>
            <p:spPr>
              <a:xfrm>
                <a:off x="4609351" y="3886200"/>
                <a:ext cx="1511952" cy="584775"/>
              </a:xfrm>
              <a:prstGeom prst="rect">
                <a:avLst/>
              </a:prstGeom>
              <a:noFill/>
            </p:spPr>
            <p:txBody>
              <a:bodyPr wrap="none" rtlCol="0">
                <a:spAutoFit/>
              </a:bodyPr>
              <a:lstStyle/>
              <a:p>
                <a:r>
                  <a:rPr lang="bn-BD" sz="3200" dirty="0" smtClean="0">
                    <a:latin typeface="NikoshBAN" pitchFamily="2" charset="0"/>
                    <a:cs typeface="NikoshBAN" pitchFamily="2" charset="0"/>
                  </a:rPr>
                  <a:t>(গ) কর্নিয়া</a:t>
                </a:r>
                <a:endParaRPr lang="en-US" sz="3200" dirty="0">
                  <a:latin typeface="NikoshBAN" pitchFamily="2" charset="0"/>
                  <a:cs typeface="NikoshBAN" pitchFamily="2" charset="0"/>
                </a:endParaRPr>
              </a:p>
            </p:txBody>
          </p:sp>
          <p:sp>
            <p:nvSpPr>
              <p:cNvPr id="23" name="TextBox 22"/>
              <p:cNvSpPr txBox="1"/>
              <p:nvPr/>
            </p:nvSpPr>
            <p:spPr>
              <a:xfrm>
                <a:off x="6172200" y="3886200"/>
                <a:ext cx="2185214" cy="584775"/>
              </a:xfrm>
              <a:prstGeom prst="rect">
                <a:avLst/>
              </a:prstGeom>
              <a:noFill/>
            </p:spPr>
            <p:txBody>
              <a:bodyPr wrap="none" rtlCol="0">
                <a:spAutoFit/>
              </a:bodyPr>
              <a:lstStyle/>
              <a:p>
                <a:r>
                  <a:rPr lang="bn-BD" sz="3200" dirty="0" smtClean="0">
                    <a:latin typeface="NikoshBAN" pitchFamily="2" charset="0"/>
                    <a:cs typeface="NikoshBAN" pitchFamily="2" charset="0"/>
                  </a:rPr>
                  <a:t>(ঘ) অক্ষিগোলক</a:t>
                </a:r>
                <a:endParaRPr lang="en-US" sz="3200" dirty="0">
                  <a:latin typeface="NikoshBAN" pitchFamily="2" charset="0"/>
                  <a:cs typeface="NikoshBAN" pitchFamily="2" charset="0"/>
                </a:endParaRPr>
              </a:p>
            </p:txBody>
          </p:sp>
        </p:grpSp>
      </p:grpSp>
      <p:sp>
        <p:nvSpPr>
          <p:cNvPr id="24" name="Freeform 23"/>
          <p:cNvSpPr/>
          <p:nvPr/>
        </p:nvSpPr>
        <p:spPr>
          <a:xfrm>
            <a:off x="862786" y="5435025"/>
            <a:ext cx="488731" cy="315310"/>
          </a:xfrm>
          <a:custGeom>
            <a:avLst/>
            <a:gdLst>
              <a:gd name="connsiteX0" fmla="*/ 0 w 488731"/>
              <a:gd name="connsiteY0" fmla="*/ 63062 h 315310"/>
              <a:gd name="connsiteX1" fmla="*/ 110359 w 488731"/>
              <a:gd name="connsiteY1" fmla="*/ 315310 h 315310"/>
              <a:gd name="connsiteX2" fmla="*/ 488731 w 488731"/>
              <a:gd name="connsiteY2" fmla="*/ 0 h 315310"/>
            </a:gdLst>
            <a:ahLst/>
            <a:cxnLst>
              <a:cxn ang="0">
                <a:pos x="connsiteX0" y="connsiteY0"/>
              </a:cxn>
              <a:cxn ang="0">
                <a:pos x="connsiteX1" y="connsiteY1"/>
              </a:cxn>
              <a:cxn ang="0">
                <a:pos x="connsiteX2" y="connsiteY2"/>
              </a:cxn>
            </a:cxnLst>
            <a:rect l="l" t="t" r="r" b="b"/>
            <a:pathLst>
              <a:path w="488731" h="315310">
                <a:moveTo>
                  <a:pt x="0" y="63062"/>
                </a:moveTo>
                <a:lnTo>
                  <a:pt x="110359" y="315310"/>
                </a:lnTo>
                <a:lnTo>
                  <a:pt x="488731"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up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strips(upRigh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Welcome.gif"/>
          <p:cNvPicPr>
            <a:picLocks noChangeAspect="1"/>
          </p:cNvPicPr>
          <p:nvPr/>
        </p:nvPicPr>
        <p:blipFill>
          <a:blip r:embed="rId3" cstate="print"/>
          <a:stretch>
            <a:fillRect/>
          </a:stretch>
        </p:blipFill>
        <p:spPr>
          <a:xfrm>
            <a:off x="2213659" y="1744757"/>
            <a:ext cx="5177741" cy="229384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10" name="Group 17"/>
          <p:cNvGrpSpPr/>
          <p:nvPr/>
        </p:nvGrpSpPr>
        <p:grpSpPr>
          <a:xfrm>
            <a:off x="649505" y="634425"/>
            <a:ext cx="7884895" cy="1270575"/>
            <a:chOff x="685800" y="1200542"/>
            <a:chExt cx="7884895" cy="881620"/>
          </a:xfrm>
        </p:grpSpPr>
        <p:sp>
          <p:nvSpPr>
            <p:cNvPr id="11" name="TextBox 10"/>
            <p:cNvSpPr txBox="1"/>
            <p:nvPr/>
          </p:nvSpPr>
          <p:spPr>
            <a:xfrm>
              <a:off x="685800" y="1200542"/>
              <a:ext cx="4753224" cy="405761"/>
            </a:xfrm>
            <a:prstGeom prst="rect">
              <a:avLst/>
            </a:prstGeom>
            <a:noFill/>
          </p:spPr>
          <p:txBody>
            <a:bodyPr wrap="none" rtlCol="0">
              <a:spAutoFit/>
            </a:bodyPr>
            <a:lstStyle/>
            <a:p>
              <a:r>
                <a:rPr lang="bn-BD" sz="3200" dirty="0" smtClean="0">
                  <a:latin typeface="NikoshBAN" pitchFamily="2" charset="0"/>
                  <a:cs typeface="NikoshBAN" pitchFamily="2" charset="0"/>
                </a:rPr>
                <a:t>কোন ও রড তন্তুগুলো কোখায় থাকে?</a:t>
              </a:r>
              <a:endParaRPr lang="en-US" sz="3200" dirty="0">
                <a:latin typeface="NikoshBAN" pitchFamily="2" charset="0"/>
                <a:cs typeface="NikoshBAN" pitchFamily="2" charset="0"/>
              </a:endParaRPr>
            </a:p>
          </p:txBody>
        </p:sp>
        <p:grpSp>
          <p:nvGrpSpPr>
            <p:cNvPr id="12" name="Group 11"/>
            <p:cNvGrpSpPr/>
            <p:nvPr/>
          </p:nvGrpSpPr>
          <p:grpSpPr>
            <a:xfrm>
              <a:off x="685800" y="1676401"/>
              <a:ext cx="7884895" cy="405761"/>
              <a:chOff x="914400" y="3886201"/>
              <a:chExt cx="7884895" cy="405761"/>
            </a:xfrm>
          </p:grpSpPr>
          <p:sp>
            <p:nvSpPr>
              <p:cNvPr id="13" name="TextBox 12"/>
              <p:cNvSpPr txBox="1"/>
              <p:nvPr/>
            </p:nvSpPr>
            <p:spPr>
              <a:xfrm>
                <a:off x="914400" y="3886201"/>
                <a:ext cx="2071401" cy="405760"/>
              </a:xfrm>
              <a:prstGeom prst="rect">
                <a:avLst/>
              </a:prstGeom>
              <a:noFill/>
            </p:spPr>
            <p:txBody>
              <a:bodyPr wrap="none" rtlCol="0">
                <a:spAutoFit/>
              </a:bodyPr>
              <a:lstStyle/>
              <a:p>
                <a:r>
                  <a:rPr lang="bn-BD" sz="3200" dirty="0" smtClean="0">
                    <a:latin typeface="NikoshBAN" pitchFamily="2" charset="0"/>
                    <a:cs typeface="NikoshBAN" pitchFamily="2" charset="0"/>
                  </a:rPr>
                  <a:t>(ক) শ্বেতমণ্ডলে</a:t>
                </a:r>
                <a:endParaRPr lang="en-US" sz="3200" dirty="0">
                  <a:latin typeface="NikoshBAN" pitchFamily="2" charset="0"/>
                  <a:cs typeface="NikoshBAN" pitchFamily="2" charset="0"/>
                </a:endParaRPr>
              </a:p>
            </p:txBody>
          </p:sp>
          <p:sp>
            <p:nvSpPr>
              <p:cNvPr id="14" name="TextBox 13"/>
              <p:cNvSpPr txBox="1"/>
              <p:nvPr/>
            </p:nvSpPr>
            <p:spPr>
              <a:xfrm>
                <a:off x="2983732" y="3886201"/>
                <a:ext cx="2007281" cy="405760"/>
              </a:xfrm>
              <a:prstGeom prst="rect">
                <a:avLst/>
              </a:prstGeom>
              <a:noFill/>
            </p:spPr>
            <p:txBody>
              <a:bodyPr wrap="none" rtlCol="0">
                <a:spAutoFit/>
              </a:bodyPr>
              <a:lstStyle/>
              <a:p>
                <a:r>
                  <a:rPr lang="bn-BD" sz="3200" dirty="0" smtClean="0">
                    <a:latin typeface="NikoshBAN" pitchFamily="2" charset="0"/>
                    <a:cs typeface="NikoshBAN" pitchFamily="2" charset="0"/>
                  </a:rPr>
                  <a:t>(খ) কৃষ্ণমণ্ডলে</a:t>
                </a:r>
                <a:endParaRPr lang="en-US" sz="3200" dirty="0">
                  <a:latin typeface="NikoshBAN" pitchFamily="2" charset="0"/>
                  <a:cs typeface="NikoshBAN" pitchFamily="2" charset="0"/>
                </a:endParaRPr>
              </a:p>
            </p:txBody>
          </p:sp>
          <p:sp>
            <p:nvSpPr>
              <p:cNvPr id="15" name="TextBox 14"/>
              <p:cNvSpPr txBox="1"/>
              <p:nvPr/>
            </p:nvSpPr>
            <p:spPr>
              <a:xfrm>
                <a:off x="4970201" y="3886202"/>
                <a:ext cx="1963999" cy="405760"/>
              </a:xfrm>
              <a:prstGeom prst="rect">
                <a:avLst/>
              </a:prstGeom>
              <a:noFill/>
            </p:spPr>
            <p:txBody>
              <a:bodyPr wrap="none" rtlCol="0">
                <a:spAutoFit/>
              </a:bodyPr>
              <a:lstStyle/>
              <a:p>
                <a:r>
                  <a:rPr lang="bn-BD" sz="3200" dirty="0" smtClean="0">
                    <a:latin typeface="NikoshBAN" pitchFamily="2" charset="0"/>
                    <a:cs typeface="NikoshBAN" pitchFamily="2" charset="0"/>
                  </a:rPr>
                  <a:t>(গ)  রেটিনাতে</a:t>
                </a:r>
                <a:endParaRPr lang="en-US" sz="3200" dirty="0">
                  <a:latin typeface="NikoshBAN" pitchFamily="2" charset="0"/>
                  <a:cs typeface="NikoshBAN" pitchFamily="2" charset="0"/>
                </a:endParaRPr>
              </a:p>
            </p:txBody>
          </p:sp>
          <p:sp>
            <p:nvSpPr>
              <p:cNvPr id="16" name="TextBox 15"/>
              <p:cNvSpPr txBox="1"/>
              <p:nvPr/>
            </p:nvSpPr>
            <p:spPr>
              <a:xfrm>
                <a:off x="6945903" y="3886202"/>
                <a:ext cx="1853392" cy="405760"/>
              </a:xfrm>
              <a:prstGeom prst="rect">
                <a:avLst/>
              </a:prstGeom>
              <a:noFill/>
            </p:spPr>
            <p:txBody>
              <a:bodyPr wrap="none" rtlCol="0">
                <a:spAutoFit/>
              </a:bodyPr>
              <a:lstStyle/>
              <a:p>
                <a:r>
                  <a:rPr lang="bn-BD" sz="3200" dirty="0" smtClean="0">
                    <a:latin typeface="NikoshBAN" pitchFamily="2" charset="0"/>
                    <a:cs typeface="NikoshBAN" pitchFamily="2" charset="0"/>
                  </a:rPr>
                  <a:t>(ঘ) চক্ষুলেন্সে</a:t>
                </a:r>
                <a:endParaRPr lang="en-US" sz="3200" dirty="0">
                  <a:latin typeface="NikoshBAN" pitchFamily="2" charset="0"/>
                  <a:cs typeface="NikoshBAN" pitchFamily="2" charset="0"/>
                </a:endParaRPr>
              </a:p>
            </p:txBody>
          </p:sp>
        </p:grpSp>
      </p:grpSp>
      <p:sp>
        <p:nvSpPr>
          <p:cNvPr id="17" name="Freeform 16"/>
          <p:cNvSpPr/>
          <p:nvPr/>
        </p:nvSpPr>
        <p:spPr>
          <a:xfrm>
            <a:off x="4732774" y="1454172"/>
            <a:ext cx="488731" cy="315310"/>
          </a:xfrm>
          <a:custGeom>
            <a:avLst/>
            <a:gdLst>
              <a:gd name="connsiteX0" fmla="*/ 0 w 488731"/>
              <a:gd name="connsiteY0" fmla="*/ 63062 h 315310"/>
              <a:gd name="connsiteX1" fmla="*/ 110359 w 488731"/>
              <a:gd name="connsiteY1" fmla="*/ 315310 h 315310"/>
              <a:gd name="connsiteX2" fmla="*/ 488731 w 488731"/>
              <a:gd name="connsiteY2" fmla="*/ 0 h 315310"/>
            </a:gdLst>
            <a:ahLst/>
            <a:cxnLst>
              <a:cxn ang="0">
                <a:pos x="connsiteX0" y="connsiteY0"/>
              </a:cxn>
              <a:cxn ang="0">
                <a:pos x="connsiteX1" y="connsiteY1"/>
              </a:cxn>
              <a:cxn ang="0">
                <a:pos x="connsiteX2" y="connsiteY2"/>
              </a:cxn>
            </a:cxnLst>
            <a:rect l="l" t="t" r="r" b="b"/>
            <a:pathLst>
              <a:path w="488731" h="315310">
                <a:moveTo>
                  <a:pt x="0" y="63062"/>
                </a:moveTo>
                <a:lnTo>
                  <a:pt x="110359" y="315310"/>
                </a:lnTo>
                <a:lnTo>
                  <a:pt x="488731"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18" name="Frame 17"/>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 name="Group 17"/>
          <p:cNvGrpSpPr/>
          <p:nvPr/>
        </p:nvGrpSpPr>
        <p:grpSpPr>
          <a:xfrm>
            <a:off x="685800" y="4191000"/>
            <a:ext cx="7662078" cy="1270575"/>
            <a:chOff x="685800" y="1200542"/>
            <a:chExt cx="7662078" cy="881620"/>
          </a:xfrm>
        </p:grpSpPr>
        <p:sp>
          <p:nvSpPr>
            <p:cNvPr id="20" name="TextBox 19"/>
            <p:cNvSpPr txBox="1"/>
            <p:nvPr/>
          </p:nvSpPr>
          <p:spPr>
            <a:xfrm>
              <a:off x="685800" y="1200542"/>
              <a:ext cx="4020652" cy="405761"/>
            </a:xfrm>
            <a:prstGeom prst="rect">
              <a:avLst/>
            </a:prstGeom>
            <a:noFill/>
          </p:spPr>
          <p:txBody>
            <a:bodyPr wrap="none" rtlCol="0">
              <a:spAutoFit/>
            </a:bodyPr>
            <a:lstStyle/>
            <a:p>
              <a:r>
                <a:rPr lang="bn-BD" sz="3200" dirty="0" smtClean="0">
                  <a:latin typeface="NikoshBAN" pitchFamily="2" charset="0"/>
                  <a:cs typeface="NikoshBAN" pitchFamily="2" charset="0"/>
                </a:rPr>
                <a:t>দর্শনানুভুতির স্থায়িত্বকাল কত?</a:t>
              </a:r>
              <a:endParaRPr lang="en-US" sz="3200" dirty="0">
                <a:latin typeface="NikoshBAN" pitchFamily="2" charset="0"/>
                <a:cs typeface="NikoshBAN" pitchFamily="2" charset="0"/>
              </a:endParaRPr>
            </a:p>
          </p:txBody>
        </p:sp>
        <p:grpSp>
          <p:nvGrpSpPr>
            <p:cNvPr id="21" name="Group 20"/>
            <p:cNvGrpSpPr/>
            <p:nvPr/>
          </p:nvGrpSpPr>
          <p:grpSpPr>
            <a:xfrm>
              <a:off x="685800" y="1676401"/>
              <a:ext cx="7662078" cy="405761"/>
              <a:chOff x="914400" y="3886201"/>
              <a:chExt cx="7662078" cy="405761"/>
            </a:xfrm>
          </p:grpSpPr>
          <p:sp>
            <p:nvSpPr>
              <p:cNvPr id="22" name="TextBox 21"/>
              <p:cNvSpPr txBox="1"/>
              <p:nvPr/>
            </p:nvSpPr>
            <p:spPr>
              <a:xfrm>
                <a:off x="914400" y="3886201"/>
                <a:ext cx="1790875" cy="405760"/>
              </a:xfrm>
              <a:prstGeom prst="rect">
                <a:avLst/>
              </a:prstGeom>
              <a:noFill/>
            </p:spPr>
            <p:txBody>
              <a:bodyPr wrap="none" rtlCol="0">
                <a:spAutoFit/>
              </a:bodyPr>
              <a:lstStyle/>
              <a:p>
                <a:r>
                  <a:rPr lang="bn-BD" sz="3200" dirty="0" smtClean="0">
                    <a:latin typeface="NikoshBAN" pitchFamily="2" charset="0"/>
                    <a:cs typeface="NikoshBAN" pitchFamily="2" charset="0"/>
                  </a:rPr>
                  <a:t>(ক) </a:t>
                </a:r>
                <a:r>
                  <a:rPr lang="en-US" sz="3200" dirty="0" smtClean="0">
                    <a:latin typeface="Times New Roman" pitchFamily="18" charset="0"/>
                    <a:cs typeface="Times New Roman" pitchFamily="18" charset="0"/>
                  </a:rPr>
                  <a:t>.01 </a:t>
                </a:r>
                <a:r>
                  <a:rPr lang="bn-BD" sz="3200" dirty="0" smtClean="0">
                    <a:latin typeface="NikoshBAN" pitchFamily="2" charset="0"/>
                    <a:cs typeface="NikoshBAN" pitchFamily="2" charset="0"/>
                  </a:rPr>
                  <a:t>সে</a:t>
                </a:r>
                <a:r>
                  <a:rPr lang="en-US" sz="3200" dirty="0" smtClean="0">
                    <a:latin typeface="Times New Roman" pitchFamily="18" charset="0"/>
                    <a:cs typeface="Times New Roman" pitchFamily="18" charset="0"/>
                  </a:rPr>
                  <a:t>.</a:t>
                </a:r>
                <a:endParaRPr lang="en-US" sz="3200" dirty="0">
                  <a:latin typeface="NikoshBAN" pitchFamily="2" charset="0"/>
                  <a:cs typeface="NikoshBAN" pitchFamily="2" charset="0"/>
                </a:endParaRPr>
              </a:p>
            </p:txBody>
          </p:sp>
          <p:sp>
            <p:nvSpPr>
              <p:cNvPr id="23" name="TextBox 22"/>
              <p:cNvSpPr txBox="1"/>
              <p:nvPr/>
            </p:nvSpPr>
            <p:spPr>
              <a:xfrm>
                <a:off x="2983732" y="3886201"/>
                <a:ext cx="1539204" cy="405760"/>
              </a:xfrm>
              <a:prstGeom prst="rect">
                <a:avLst/>
              </a:prstGeom>
              <a:noFill/>
            </p:spPr>
            <p:txBody>
              <a:bodyPr wrap="none" rtlCol="0">
                <a:spAutoFit/>
              </a:bodyPr>
              <a:lstStyle/>
              <a:p>
                <a:r>
                  <a:rPr lang="bn-BD" sz="3200" dirty="0" smtClean="0">
                    <a:latin typeface="NikoshBAN" pitchFamily="2" charset="0"/>
                    <a:cs typeface="NikoshBAN" pitchFamily="2" charset="0"/>
                  </a:rPr>
                  <a:t>(খ) </a:t>
                </a:r>
                <a:r>
                  <a:rPr lang="en-US" sz="3200" dirty="0" smtClean="0">
                    <a:latin typeface="Times New Roman" pitchFamily="18" charset="0"/>
                    <a:cs typeface="Times New Roman" pitchFamily="18" charset="0"/>
                  </a:rPr>
                  <a:t>.1 </a:t>
                </a:r>
                <a:r>
                  <a:rPr lang="bn-BD" sz="3200" dirty="0" smtClean="0">
                    <a:latin typeface="NikoshBAN" pitchFamily="2" charset="0"/>
                    <a:cs typeface="NikoshBAN" pitchFamily="2" charset="0"/>
                  </a:rPr>
                  <a:t>সে</a:t>
                </a:r>
                <a:r>
                  <a:rPr lang="en-US" sz="3200" dirty="0" smtClean="0">
                    <a:latin typeface="Times New Roman" pitchFamily="18" charset="0"/>
                    <a:cs typeface="Times New Roman" pitchFamily="18" charset="0"/>
                  </a:rPr>
                  <a:t>.</a:t>
                </a:r>
                <a:endParaRPr lang="en-US" sz="3200" dirty="0">
                  <a:latin typeface="NikoshBAN" pitchFamily="2" charset="0"/>
                  <a:cs typeface="NikoshBAN" pitchFamily="2" charset="0"/>
                </a:endParaRPr>
              </a:p>
            </p:txBody>
          </p:sp>
          <p:sp>
            <p:nvSpPr>
              <p:cNvPr id="24" name="TextBox 23"/>
              <p:cNvSpPr txBox="1"/>
              <p:nvPr/>
            </p:nvSpPr>
            <p:spPr>
              <a:xfrm>
                <a:off x="4970201" y="3886202"/>
                <a:ext cx="1734770" cy="405760"/>
              </a:xfrm>
              <a:prstGeom prst="rect">
                <a:avLst/>
              </a:prstGeom>
              <a:noFill/>
            </p:spPr>
            <p:txBody>
              <a:bodyPr wrap="none" rtlCol="0">
                <a:spAutoFit/>
              </a:bodyPr>
              <a:lstStyle/>
              <a:p>
                <a:r>
                  <a:rPr lang="bn-BD" sz="3200" dirty="0" smtClean="0">
                    <a:latin typeface="NikoshBAN" pitchFamily="2" charset="0"/>
                    <a:cs typeface="NikoshBAN" pitchFamily="2" charset="0"/>
                  </a:rPr>
                  <a:t>(গ)</a:t>
                </a:r>
                <a:r>
                  <a:rPr lang="en-US" sz="3200" dirty="0" smtClean="0">
                    <a:latin typeface="Times New Roman" pitchFamily="18" charset="0"/>
                    <a:cs typeface="Times New Roman" pitchFamily="18" charset="0"/>
                  </a:rPr>
                  <a:t> 1.0 </a:t>
                </a:r>
                <a:r>
                  <a:rPr lang="bn-BD" sz="3200" dirty="0" smtClean="0">
                    <a:latin typeface="NikoshBAN" pitchFamily="2" charset="0"/>
                    <a:cs typeface="NikoshBAN" pitchFamily="2" charset="0"/>
                  </a:rPr>
                  <a:t>সে</a:t>
                </a:r>
                <a:r>
                  <a:rPr lang="en-US" sz="3200" dirty="0" smtClean="0">
                    <a:latin typeface="Times New Roman" pitchFamily="18" charset="0"/>
                    <a:cs typeface="Times New Roman" pitchFamily="18" charset="0"/>
                  </a:rPr>
                  <a:t>.</a:t>
                </a:r>
                <a:endParaRPr lang="en-US" sz="3200" dirty="0">
                  <a:latin typeface="NikoshBAN" pitchFamily="2" charset="0"/>
                  <a:cs typeface="NikoshBAN" pitchFamily="2" charset="0"/>
                </a:endParaRPr>
              </a:p>
            </p:txBody>
          </p:sp>
          <p:sp>
            <p:nvSpPr>
              <p:cNvPr id="25" name="TextBox 24"/>
              <p:cNvSpPr txBox="1"/>
              <p:nvPr/>
            </p:nvSpPr>
            <p:spPr>
              <a:xfrm>
                <a:off x="6945903" y="3886202"/>
                <a:ext cx="1630575" cy="405760"/>
              </a:xfrm>
              <a:prstGeom prst="rect">
                <a:avLst/>
              </a:prstGeom>
              <a:noFill/>
            </p:spPr>
            <p:txBody>
              <a:bodyPr wrap="none" rtlCol="0">
                <a:spAutoFit/>
              </a:bodyPr>
              <a:lstStyle/>
              <a:p>
                <a:r>
                  <a:rPr lang="bn-BD" sz="3200" dirty="0" smtClean="0">
                    <a:latin typeface="NikoshBAN" pitchFamily="2" charset="0"/>
                    <a:cs typeface="NikoshBAN" pitchFamily="2" charset="0"/>
                  </a:rPr>
                  <a:t>(ঘ) </a:t>
                </a:r>
                <a:r>
                  <a:rPr lang="en-US" sz="3200" dirty="0" smtClean="0">
                    <a:latin typeface="Times New Roman" pitchFamily="18" charset="0"/>
                    <a:cs typeface="Times New Roman" pitchFamily="18" charset="0"/>
                  </a:rPr>
                  <a:t>10 </a:t>
                </a:r>
                <a:r>
                  <a:rPr lang="bn-BD" sz="3200" dirty="0" smtClean="0">
                    <a:latin typeface="NikoshBAN" pitchFamily="2" charset="0"/>
                    <a:cs typeface="NikoshBAN" pitchFamily="2" charset="0"/>
                  </a:rPr>
                  <a:t>সে</a:t>
                </a:r>
                <a:r>
                  <a:rPr lang="en-US" sz="3200" dirty="0" smtClean="0">
                    <a:latin typeface="Times New Roman" pitchFamily="18" charset="0"/>
                    <a:cs typeface="Times New Roman" pitchFamily="18" charset="0"/>
                  </a:rPr>
                  <a:t>.</a:t>
                </a:r>
                <a:endParaRPr lang="en-US" sz="3200" dirty="0">
                  <a:latin typeface="NikoshBAN" pitchFamily="2" charset="0"/>
                  <a:cs typeface="NikoshBAN" pitchFamily="2" charset="0"/>
                </a:endParaRPr>
              </a:p>
            </p:txBody>
          </p:sp>
        </p:grpSp>
      </p:grpSp>
      <p:sp>
        <p:nvSpPr>
          <p:cNvPr id="26" name="Freeform 25"/>
          <p:cNvSpPr/>
          <p:nvPr/>
        </p:nvSpPr>
        <p:spPr>
          <a:xfrm>
            <a:off x="2819400" y="4953000"/>
            <a:ext cx="488731" cy="315310"/>
          </a:xfrm>
          <a:custGeom>
            <a:avLst/>
            <a:gdLst>
              <a:gd name="connsiteX0" fmla="*/ 0 w 488731"/>
              <a:gd name="connsiteY0" fmla="*/ 63062 h 315310"/>
              <a:gd name="connsiteX1" fmla="*/ 110359 w 488731"/>
              <a:gd name="connsiteY1" fmla="*/ 315310 h 315310"/>
              <a:gd name="connsiteX2" fmla="*/ 488731 w 488731"/>
              <a:gd name="connsiteY2" fmla="*/ 0 h 315310"/>
            </a:gdLst>
            <a:ahLst/>
            <a:cxnLst>
              <a:cxn ang="0">
                <a:pos x="connsiteX0" y="connsiteY0"/>
              </a:cxn>
              <a:cxn ang="0">
                <a:pos x="connsiteX1" y="connsiteY1"/>
              </a:cxn>
              <a:cxn ang="0">
                <a:pos x="connsiteX2" y="connsiteY2"/>
              </a:cxn>
            </a:cxnLst>
            <a:rect l="l" t="t" r="r" b="b"/>
            <a:pathLst>
              <a:path w="488731" h="315310">
                <a:moveTo>
                  <a:pt x="0" y="63062"/>
                </a:moveTo>
                <a:lnTo>
                  <a:pt x="110359" y="315310"/>
                </a:lnTo>
                <a:lnTo>
                  <a:pt x="488731"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nvGrpSpPr>
          <p:cNvPr id="27" name="Group 17"/>
          <p:cNvGrpSpPr/>
          <p:nvPr/>
        </p:nvGrpSpPr>
        <p:grpSpPr>
          <a:xfrm>
            <a:off x="587992" y="2286001"/>
            <a:ext cx="8032372" cy="1268101"/>
            <a:chOff x="685800" y="1200542"/>
            <a:chExt cx="8032372" cy="879903"/>
          </a:xfrm>
        </p:grpSpPr>
        <p:sp>
          <p:nvSpPr>
            <p:cNvPr id="28" name="TextBox 27"/>
            <p:cNvSpPr txBox="1"/>
            <p:nvPr/>
          </p:nvSpPr>
          <p:spPr>
            <a:xfrm>
              <a:off x="685800" y="1200542"/>
              <a:ext cx="4233851" cy="405761"/>
            </a:xfrm>
            <a:prstGeom prst="rect">
              <a:avLst/>
            </a:prstGeom>
            <a:noFill/>
          </p:spPr>
          <p:txBody>
            <a:bodyPr wrap="none" rtlCol="0">
              <a:spAutoFit/>
            </a:bodyPr>
            <a:lstStyle/>
            <a:p>
              <a:r>
                <a:rPr lang="bn-BD" sz="3200" dirty="0" smtClean="0">
                  <a:latin typeface="NikoshBAN" pitchFamily="2" charset="0"/>
                  <a:cs typeface="NikoshBAN" pitchFamily="2" charset="0"/>
                </a:rPr>
                <a:t>স্পষ্ট দর্শনের ন্যুনতম দূরত্ব কত?</a:t>
              </a:r>
              <a:endParaRPr lang="en-US" sz="3200" dirty="0">
                <a:latin typeface="NikoshBAN" pitchFamily="2" charset="0"/>
                <a:cs typeface="NikoshBAN" pitchFamily="2" charset="0"/>
              </a:endParaRPr>
            </a:p>
          </p:txBody>
        </p:sp>
        <p:grpSp>
          <p:nvGrpSpPr>
            <p:cNvPr id="29" name="Group 28"/>
            <p:cNvGrpSpPr/>
            <p:nvPr/>
          </p:nvGrpSpPr>
          <p:grpSpPr>
            <a:xfrm>
              <a:off x="685800" y="1674685"/>
              <a:ext cx="8032372" cy="405760"/>
              <a:chOff x="914400" y="3884485"/>
              <a:chExt cx="8032372" cy="405760"/>
            </a:xfrm>
          </p:grpSpPr>
          <p:sp>
            <p:nvSpPr>
              <p:cNvPr id="30" name="TextBox 29"/>
              <p:cNvSpPr txBox="1"/>
              <p:nvPr/>
            </p:nvSpPr>
            <p:spPr>
              <a:xfrm>
                <a:off x="914400" y="3884485"/>
                <a:ext cx="2053767" cy="405760"/>
              </a:xfrm>
              <a:prstGeom prst="rect">
                <a:avLst/>
              </a:prstGeom>
              <a:noFill/>
            </p:spPr>
            <p:txBody>
              <a:bodyPr wrap="none" rtlCol="0">
                <a:spAutoFit/>
              </a:bodyPr>
              <a:lstStyle/>
              <a:p>
                <a:r>
                  <a:rPr lang="bn-BD" sz="3200" dirty="0" smtClean="0">
                    <a:latin typeface="NikoshBAN" pitchFamily="2" charset="0"/>
                    <a:cs typeface="NikoshBAN" pitchFamily="2" charset="0"/>
                  </a:rPr>
                  <a:t>(ক) ২৫ মি</a:t>
                </a:r>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মি</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sp>
            <p:nvSpPr>
              <p:cNvPr id="31" name="TextBox 30"/>
              <p:cNvSpPr txBox="1"/>
              <p:nvPr/>
            </p:nvSpPr>
            <p:spPr>
              <a:xfrm>
                <a:off x="2983732" y="3884485"/>
                <a:ext cx="2002471" cy="405760"/>
              </a:xfrm>
              <a:prstGeom prst="rect">
                <a:avLst/>
              </a:prstGeom>
              <a:noFill/>
            </p:spPr>
            <p:txBody>
              <a:bodyPr wrap="none" rtlCol="0">
                <a:spAutoFit/>
              </a:bodyPr>
              <a:lstStyle/>
              <a:p>
                <a:r>
                  <a:rPr lang="bn-BD" sz="3200" dirty="0" smtClean="0">
                    <a:latin typeface="NikoshBAN" pitchFamily="2" charset="0"/>
                    <a:cs typeface="NikoshBAN" pitchFamily="2" charset="0"/>
                  </a:rPr>
                  <a:t>(খ) ২০ মি</a:t>
                </a:r>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মি</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sp>
            <p:nvSpPr>
              <p:cNvPr id="32" name="TextBox 31"/>
              <p:cNvSpPr txBox="1"/>
              <p:nvPr/>
            </p:nvSpPr>
            <p:spPr>
              <a:xfrm>
                <a:off x="4898408" y="3884485"/>
                <a:ext cx="1875835" cy="405760"/>
              </a:xfrm>
              <a:prstGeom prst="rect">
                <a:avLst/>
              </a:prstGeom>
              <a:noFill/>
            </p:spPr>
            <p:txBody>
              <a:bodyPr wrap="none" rtlCol="0">
                <a:spAutoFit/>
              </a:bodyPr>
              <a:lstStyle/>
              <a:p>
                <a:r>
                  <a:rPr lang="bn-BD" sz="3200" dirty="0" smtClean="0">
                    <a:latin typeface="NikoshBAN" pitchFamily="2" charset="0"/>
                    <a:cs typeface="NikoshBAN" pitchFamily="2" charset="0"/>
                  </a:rPr>
                  <a:t>(গ ২৫ মি</a:t>
                </a:r>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মি</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sp>
            <p:nvSpPr>
              <p:cNvPr id="33" name="TextBox 32"/>
              <p:cNvSpPr txBox="1"/>
              <p:nvPr/>
            </p:nvSpPr>
            <p:spPr>
              <a:xfrm>
                <a:off x="6945903" y="3884485"/>
                <a:ext cx="2000869" cy="405760"/>
              </a:xfrm>
              <a:prstGeom prst="rect">
                <a:avLst/>
              </a:prstGeom>
              <a:noFill/>
            </p:spPr>
            <p:txBody>
              <a:bodyPr wrap="none" rtlCol="0">
                <a:spAutoFit/>
              </a:bodyPr>
              <a:lstStyle/>
              <a:p>
                <a:r>
                  <a:rPr lang="bn-BD" sz="3200" dirty="0" smtClean="0">
                    <a:latin typeface="NikoshBAN" pitchFamily="2" charset="0"/>
                    <a:cs typeface="NikoshBAN" pitchFamily="2" charset="0"/>
                  </a:rPr>
                  <a:t>(ঘ) ২৫ সে</a:t>
                </a:r>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মি</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grpSp>
      </p:grpSp>
      <p:sp>
        <p:nvSpPr>
          <p:cNvPr id="34" name="Freeform 33"/>
          <p:cNvSpPr/>
          <p:nvPr/>
        </p:nvSpPr>
        <p:spPr>
          <a:xfrm>
            <a:off x="6629400" y="3124200"/>
            <a:ext cx="488731" cy="315310"/>
          </a:xfrm>
          <a:custGeom>
            <a:avLst/>
            <a:gdLst>
              <a:gd name="connsiteX0" fmla="*/ 0 w 488731"/>
              <a:gd name="connsiteY0" fmla="*/ 63062 h 315310"/>
              <a:gd name="connsiteX1" fmla="*/ 110359 w 488731"/>
              <a:gd name="connsiteY1" fmla="*/ 315310 h 315310"/>
              <a:gd name="connsiteX2" fmla="*/ 488731 w 488731"/>
              <a:gd name="connsiteY2" fmla="*/ 0 h 315310"/>
            </a:gdLst>
            <a:ahLst/>
            <a:cxnLst>
              <a:cxn ang="0">
                <a:pos x="connsiteX0" y="connsiteY0"/>
              </a:cxn>
              <a:cxn ang="0">
                <a:pos x="connsiteX1" y="connsiteY1"/>
              </a:cxn>
              <a:cxn ang="0">
                <a:pos x="connsiteX2" y="connsiteY2"/>
              </a:cxn>
            </a:cxnLst>
            <a:rect l="l" t="t" r="r" b="b"/>
            <a:pathLst>
              <a:path w="488731" h="315310">
                <a:moveTo>
                  <a:pt x="0" y="63062"/>
                </a:moveTo>
                <a:lnTo>
                  <a:pt x="110359" y="315310"/>
                </a:lnTo>
                <a:lnTo>
                  <a:pt x="488731"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up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upRigh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strips(upRigh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4" name="Picture 13" descr="Picture11.png"/>
          <p:cNvPicPr>
            <a:picLocks noChangeAspect="1"/>
          </p:cNvPicPr>
          <p:nvPr/>
        </p:nvPicPr>
        <p:blipFill>
          <a:blip r:embed="rId3" cstate="print">
            <a:duotone>
              <a:prstClr val="black"/>
              <a:srgbClr val="D9C3A5">
                <a:tint val="50000"/>
                <a:satMod val="180000"/>
              </a:srgbClr>
            </a:duotone>
          </a:blip>
          <a:stretch>
            <a:fillRect/>
          </a:stretch>
        </p:blipFill>
        <p:spPr>
          <a:xfrm>
            <a:off x="2723351" y="1438638"/>
            <a:ext cx="3697297" cy="4962162"/>
          </a:xfrm>
          <a:prstGeom prst="rect">
            <a:avLst/>
          </a:prstGeom>
        </p:spPr>
      </p:pic>
      <p:sp>
        <p:nvSpPr>
          <p:cNvPr id="2" name="Frame 1"/>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3429000" y="685800"/>
            <a:ext cx="1991251" cy="707886"/>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4000" dirty="0" smtClean="0">
                <a:solidFill>
                  <a:schemeClr val="tx1"/>
                </a:solidFill>
                <a:latin typeface="NikoshBAN" pitchFamily="2" charset="0"/>
                <a:cs typeface="NikoshBAN" pitchFamily="2" charset="0"/>
              </a:rPr>
              <a:t>বাড়ির কাজ</a:t>
            </a:r>
            <a:endParaRPr lang="en-US" sz="4000" dirty="0">
              <a:solidFill>
                <a:schemeClr val="tx1"/>
              </a:solidFill>
              <a:latin typeface="NikoshBAN" pitchFamily="2" charset="0"/>
              <a:cs typeface="NikoshBAN" pitchFamily="2" charset="0"/>
            </a:endParaRPr>
          </a:p>
        </p:txBody>
      </p:sp>
      <p:sp>
        <p:nvSpPr>
          <p:cNvPr id="12" name="TextBox 11"/>
          <p:cNvSpPr txBox="1"/>
          <p:nvPr/>
        </p:nvSpPr>
        <p:spPr>
          <a:xfrm>
            <a:off x="1981200" y="2667000"/>
            <a:ext cx="5527475" cy="1077218"/>
          </a:xfrm>
          <a:prstGeom prst="rect">
            <a:avLst/>
          </a:prstGeom>
          <a:solidFill>
            <a:schemeClr val="tx2">
              <a:lumMod val="60000"/>
              <a:lumOff val="40000"/>
            </a:schemeClr>
          </a:solidFill>
        </p:spPr>
        <p:txBody>
          <a:bodyPr wrap="none" rtlCol="0">
            <a:spAutoFit/>
          </a:bodyPr>
          <a:lstStyle/>
          <a:p>
            <a:r>
              <a:rPr lang="bn-BD" sz="3200" dirty="0" smtClean="0">
                <a:latin typeface="NikoshBAN" pitchFamily="2" charset="0"/>
                <a:cs typeface="NikoshBAN" pitchFamily="2" charset="0"/>
              </a:rPr>
              <a:t>চোখের লেন্স উত্তল না হয়ে অবতল হলে কী </a:t>
            </a:r>
          </a:p>
          <a:p>
            <a:r>
              <a:rPr lang="bn-BD" sz="3200" dirty="0" smtClean="0">
                <a:latin typeface="NikoshBAN" pitchFamily="2" charset="0"/>
                <a:cs typeface="NikoshBAN" pitchFamily="2" charset="0"/>
              </a:rPr>
              <a:t>হতো তা চিত্র অঙ্কন করে ব্যাখ্যা  করো। </a:t>
            </a:r>
            <a:endParaRPr lang="en-US" sz="3200" dirty="0">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 xmlns:a14="http://schemas.microsoft.com/office/drawing/2010/main" val="0"/>
              </a:ext>
            </a:extLst>
          </a:blip>
          <a:stretch/>
        </p:blipFill>
        <p:spPr>
          <a:xfrm>
            <a:off x="1295400" y="0"/>
            <a:ext cx="6858000" cy="6858000"/>
          </a:xfrm>
          <a:prstGeom prst="ellipse">
            <a:avLst/>
          </a:prstGeom>
          <a:ln>
            <a:noFill/>
          </a:ln>
          <a:effectLst>
            <a:softEdge rad="112500"/>
          </a:effectLst>
        </p:spPr>
      </p:pic>
      <p:sp>
        <p:nvSpPr>
          <p:cNvPr id="2" name="Frame 1"/>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3657600" y="2590800"/>
            <a:ext cx="2093843" cy="1107996"/>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bn-BD" sz="71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ধন্যবাদ</a:t>
            </a:r>
            <a:endParaRPr lang="en-US" sz="71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381000"/>
            <a:ext cx="2362200" cy="1336596"/>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bn-IN"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কৃতজ্ঞতা স্বীকার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3" name="TextBox 2"/>
          <p:cNvSpPr txBox="1"/>
          <p:nvPr/>
        </p:nvSpPr>
        <p:spPr>
          <a:xfrm>
            <a:off x="172328" y="3089196"/>
            <a:ext cx="8763000" cy="1077218"/>
          </a:xfrm>
          <a:prstGeom prst="rect">
            <a:avLst/>
          </a:prstGeom>
          <a:solidFill>
            <a:srgbClr val="FFFF66"/>
          </a:solidFill>
        </p:spPr>
        <p:txBody>
          <a:bodyPr wrap="square" rtlCol="0">
            <a:spAutoFit/>
          </a:bodyPr>
          <a:lstStyle/>
          <a:p>
            <a:pPr algn="ctr"/>
            <a:r>
              <a:rPr lang="bn-IN" sz="3200" dirty="0" smtClean="0">
                <a:solidFill>
                  <a:srgbClr val="005426"/>
                </a:solidFill>
                <a:latin typeface="Nikosh" pitchFamily="2" charset="0"/>
                <a:cs typeface="Nikosh" pitchFamily="2" charset="0"/>
              </a:rPr>
              <a:t>এবং কন্টেন্ট সম্পাদক হিসেবে যাঁর নির্দেশনা, পরামর্শ ও তত্ত্বাবধানে এই মডেল কন্টেন্ট সমৃদ্ধ হয়েছে </a:t>
            </a:r>
            <a:r>
              <a:rPr lang="bn-BD" sz="3200" dirty="0" smtClean="0">
                <a:solidFill>
                  <a:srgbClr val="005426"/>
                </a:solidFill>
                <a:latin typeface="Nikosh" pitchFamily="2" charset="0"/>
                <a:cs typeface="Nikosh" pitchFamily="2" charset="0"/>
              </a:rPr>
              <a:t>তিনি</a:t>
            </a:r>
            <a:r>
              <a:rPr lang="bn-IN" sz="3200" dirty="0" smtClean="0">
                <a:solidFill>
                  <a:srgbClr val="005426"/>
                </a:solidFill>
                <a:latin typeface="Nikosh" pitchFamily="2" charset="0"/>
                <a:cs typeface="Nikosh" pitchFamily="2" charset="0"/>
              </a:rPr>
              <a:t> হলেন-  </a:t>
            </a:r>
            <a:endParaRPr lang="en-US" sz="3200" dirty="0">
              <a:solidFill>
                <a:srgbClr val="005426"/>
              </a:solidFill>
              <a:latin typeface="Nikosh" pitchFamily="2" charset="0"/>
              <a:cs typeface="Nikosh" pitchFamily="2" charset="0"/>
            </a:endParaRPr>
          </a:p>
        </p:txBody>
      </p:sp>
      <p:sp>
        <p:nvSpPr>
          <p:cNvPr id="4" name="TextBox 3"/>
          <p:cNvSpPr txBox="1"/>
          <p:nvPr/>
        </p:nvSpPr>
        <p:spPr>
          <a:xfrm>
            <a:off x="172328" y="4642078"/>
            <a:ext cx="8763000" cy="584775"/>
          </a:xfrm>
          <a:prstGeom prst="rect">
            <a:avLst/>
          </a:prstGeom>
          <a:solidFill>
            <a:srgbClr val="66CCFF"/>
          </a:solidFill>
        </p:spPr>
        <p:txBody>
          <a:bodyPr wrap="square" rtlCol="0">
            <a:spAutoFit/>
          </a:bodyPr>
          <a:lstStyle/>
          <a:p>
            <a:r>
              <a:rPr lang="bn-IN" sz="3200" dirty="0" smtClean="0">
                <a:latin typeface="Nikosh" pitchFamily="2" charset="0"/>
                <a:cs typeface="Nikosh" pitchFamily="2" charset="0"/>
              </a:rPr>
              <a:t>জনাব সামসুদ্দিন আহমেদ</a:t>
            </a:r>
            <a:r>
              <a:rPr lang="en-US" sz="3200" dirty="0" smtClean="0">
                <a:latin typeface="Nikosh" pitchFamily="2" charset="0"/>
                <a:cs typeface="Nikosh" pitchFamily="2" charset="0"/>
              </a:rPr>
              <a:t> </a:t>
            </a:r>
            <a:r>
              <a:rPr lang="bn-BD" sz="3200" dirty="0" smtClean="0">
                <a:latin typeface="Nikosh" pitchFamily="2" charset="0"/>
                <a:cs typeface="Nikosh" pitchFamily="2" charset="0"/>
              </a:rPr>
              <a:t>তালুকদার</a:t>
            </a:r>
            <a:r>
              <a:rPr lang="bn-IN" sz="3200" dirty="0" smtClean="0">
                <a:latin typeface="Nikosh" pitchFamily="2" charset="0"/>
                <a:cs typeface="Nikosh" pitchFamily="2" charset="0"/>
              </a:rPr>
              <a:t>, </a:t>
            </a:r>
            <a:r>
              <a:rPr lang="bn-BD" sz="3200" dirty="0" smtClean="0">
                <a:latin typeface="Nikosh" pitchFamily="2" charset="0"/>
                <a:cs typeface="Nikosh" pitchFamily="2" charset="0"/>
              </a:rPr>
              <a:t>শিক্ষক প্রশিক্ষক</a:t>
            </a:r>
            <a:r>
              <a:rPr lang="bn-IN" sz="3200" dirty="0" smtClean="0">
                <a:latin typeface="Nikosh" pitchFamily="2" charset="0"/>
                <a:cs typeface="Nikosh" pitchFamily="2" charset="0"/>
              </a:rPr>
              <a:t>, </a:t>
            </a:r>
            <a:r>
              <a:rPr lang="bn-IN" sz="3200" dirty="0">
                <a:latin typeface="Nikosh" pitchFamily="2" charset="0"/>
                <a:cs typeface="Nikosh" pitchFamily="2" charset="0"/>
              </a:rPr>
              <a:t>টিটিসি, </a:t>
            </a:r>
            <a:r>
              <a:rPr lang="bn-IN" sz="3200" dirty="0" smtClean="0">
                <a:latin typeface="Nikosh" pitchFamily="2" charset="0"/>
                <a:cs typeface="Nikosh" pitchFamily="2" charset="0"/>
              </a:rPr>
              <a:t>কুমিল্লা</a:t>
            </a:r>
            <a:endParaRPr lang="bn-IN" sz="3200" dirty="0">
              <a:latin typeface="Nikosh" pitchFamily="2" charset="0"/>
              <a:cs typeface="Nikosh" pitchFamily="2" charset="0"/>
            </a:endParaRPr>
          </a:p>
        </p:txBody>
      </p:sp>
      <p:sp>
        <p:nvSpPr>
          <p:cNvPr id="5" name="TextBox 4"/>
          <p:cNvSpPr txBox="1"/>
          <p:nvPr/>
        </p:nvSpPr>
        <p:spPr>
          <a:xfrm>
            <a:off x="172328" y="1793796"/>
            <a:ext cx="8763000" cy="1200329"/>
          </a:xfrm>
          <a:prstGeom prst="rect">
            <a:avLst/>
          </a:prstGeom>
          <a:solidFill>
            <a:srgbClr val="CCFF99"/>
          </a:solidFill>
        </p:spPr>
        <p:txBody>
          <a:bodyPr wrap="square" rtlCol="0">
            <a:spAutoFit/>
          </a:bodyPr>
          <a:lstStyle/>
          <a:p>
            <a:pPr algn="ctr"/>
            <a:r>
              <a:rPr lang="bn-IN" sz="3600" dirty="0" smtClean="0">
                <a:solidFill>
                  <a:srgbClr val="003399"/>
                </a:solidFill>
                <a:latin typeface="Nikosh" pitchFamily="2" charset="0"/>
                <a:cs typeface="Nikosh" pitchFamily="2" charset="0"/>
              </a:rPr>
              <a:t>শিক্ষা মন্ত্রণালয়, মাউশি, এনসিটিবি ও এটুআই-এর সংশ্লিষ্ট কর্মকর্তাবৃন্দ </a:t>
            </a:r>
            <a:endParaRPr lang="en-US" sz="3600" dirty="0">
              <a:solidFill>
                <a:srgbClr val="003399"/>
              </a:solidFill>
              <a:latin typeface="Nikosh" pitchFamily="2" charset="0"/>
              <a:cs typeface="Nikosh" pitchFamily="2" charset="0"/>
            </a:endParaRPr>
          </a:p>
        </p:txBody>
      </p:sp>
      <p:sp>
        <p:nvSpPr>
          <p:cNvPr id="6" name="Frame 5"/>
          <p:cNvSpPr/>
          <p:nvPr/>
        </p:nvSpPr>
        <p:spPr>
          <a:xfrm>
            <a:off x="0" y="14068"/>
            <a:ext cx="9144000" cy="6858000"/>
          </a:xfrm>
          <a:prstGeom prst="frame">
            <a:avLst>
              <a:gd name="adj1" fmla="val 138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151810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Picture 2" descr="Untitled-1 copy.png"/>
          <p:cNvPicPr>
            <a:picLocks noChangeAspect="1"/>
          </p:cNvPicPr>
          <p:nvPr/>
        </p:nvPicPr>
        <p:blipFill>
          <a:blip r:embed="rId2" cstate="print"/>
          <a:stretch>
            <a:fillRect/>
          </a:stretch>
        </p:blipFill>
        <p:spPr>
          <a:xfrm>
            <a:off x="-22556" y="152400"/>
            <a:ext cx="9135028" cy="6230978"/>
          </a:xfrm>
          <a:prstGeom prst="rect">
            <a:avLst/>
          </a:prstGeom>
        </p:spPr>
      </p:pic>
      <p:sp>
        <p:nvSpPr>
          <p:cNvPr id="5" name="TextBox 4"/>
          <p:cNvSpPr txBox="1"/>
          <p:nvPr/>
        </p:nvSpPr>
        <p:spPr>
          <a:xfrm rot="249277">
            <a:off x="1128652" y="2105357"/>
            <a:ext cx="3305712" cy="1815882"/>
          </a:xfrm>
          <a:prstGeom prst="rect">
            <a:avLst/>
          </a:prstGeom>
          <a:noFill/>
        </p:spPr>
        <p:txBody>
          <a:bodyPr wrap="none" rtlCol="0">
            <a:prstTxWarp prst="textWave2">
              <a:avLst/>
            </a:prstTxWarp>
            <a:spAutoFit/>
          </a:bodyPr>
          <a:lstStyle/>
          <a:p>
            <a:pPr algn="ctr"/>
            <a:r>
              <a:rPr lang="en-US" sz="2800" dirty="0" err="1" smtClean="0">
                <a:solidFill>
                  <a:prstClr val="black"/>
                </a:solidFill>
                <a:latin typeface="NikoshBAN" pitchFamily="2" charset="0"/>
                <a:cs typeface="NikoshBAN" pitchFamily="2" charset="0"/>
              </a:rPr>
              <a:t>এ,কে,এম,আই,খায়রুল</a:t>
            </a:r>
            <a:r>
              <a:rPr lang="en-US" sz="2800" dirty="0" smtClean="0">
                <a:solidFill>
                  <a:prstClr val="black"/>
                </a:solidFill>
                <a:latin typeface="NikoshBAN" pitchFamily="2" charset="0"/>
                <a:cs typeface="NikoshBAN" pitchFamily="2" charset="0"/>
              </a:rPr>
              <a:t> </a:t>
            </a:r>
            <a:r>
              <a:rPr lang="en-US" sz="2800" dirty="0" err="1" smtClean="0">
                <a:solidFill>
                  <a:prstClr val="black"/>
                </a:solidFill>
                <a:latin typeface="NikoshBAN" pitchFamily="2" charset="0"/>
                <a:cs typeface="NikoshBAN" pitchFamily="2" charset="0"/>
              </a:rPr>
              <a:t>আলম</a:t>
            </a:r>
            <a:endParaRPr lang="en-US" sz="2800" dirty="0" smtClean="0">
              <a:solidFill>
                <a:prstClr val="black"/>
              </a:solidFill>
              <a:latin typeface="NikoshBAN" pitchFamily="2" charset="0"/>
              <a:cs typeface="NikoshBAN" pitchFamily="2" charset="0"/>
            </a:endParaRPr>
          </a:p>
          <a:p>
            <a:pPr algn="ctr"/>
            <a:r>
              <a:rPr lang="bn-BD" sz="2800" dirty="0" smtClean="0">
                <a:solidFill>
                  <a:prstClr val="black"/>
                </a:solidFill>
                <a:latin typeface="NikoshBAN" pitchFamily="2" charset="0"/>
                <a:cs typeface="NikoshBAN" pitchFamily="2" charset="0"/>
              </a:rPr>
              <a:t>    </a:t>
            </a:r>
            <a:r>
              <a:rPr lang="en-US" sz="2800" dirty="0" err="1" smtClean="0">
                <a:solidFill>
                  <a:prstClr val="black"/>
                </a:solidFill>
                <a:latin typeface="NikoshBAN" pitchFamily="2" charset="0"/>
                <a:cs typeface="NikoshBAN" pitchFamily="2" charset="0"/>
              </a:rPr>
              <a:t>সিনিয়র</a:t>
            </a:r>
            <a:r>
              <a:rPr lang="en-US" sz="2800" dirty="0" smtClean="0">
                <a:solidFill>
                  <a:prstClr val="black"/>
                </a:solidFill>
                <a:latin typeface="NikoshBAN" pitchFamily="2" charset="0"/>
                <a:cs typeface="NikoshBAN" pitchFamily="2" charset="0"/>
              </a:rPr>
              <a:t> </a:t>
            </a:r>
            <a:r>
              <a:rPr lang="bn-BD" sz="2800" dirty="0" smtClean="0">
                <a:solidFill>
                  <a:prstClr val="black"/>
                </a:solidFill>
                <a:latin typeface="NikoshBAN" pitchFamily="2" charset="0"/>
                <a:cs typeface="NikoshBAN" pitchFamily="2" charset="0"/>
              </a:rPr>
              <a:t>সহকারি</a:t>
            </a:r>
            <a:r>
              <a:rPr lang="en-US" sz="2800" dirty="0" smtClean="0">
                <a:solidFill>
                  <a:prstClr val="black"/>
                </a:solidFill>
                <a:latin typeface="NikoshBAN" pitchFamily="2" charset="0"/>
                <a:cs typeface="NikoshBAN" pitchFamily="2" charset="0"/>
              </a:rPr>
              <a:t> </a:t>
            </a:r>
            <a:r>
              <a:rPr lang="en-US" sz="2800" dirty="0" err="1" smtClean="0">
                <a:solidFill>
                  <a:prstClr val="black"/>
                </a:solidFill>
                <a:latin typeface="NikoshBAN" pitchFamily="2" charset="0"/>
                <a:cs typeface="NikoshBAN" pitchFamily="2" charset="0"/>
              </a:rPr>
              <a:t>শিক্ষক</a:t>
            </a:r>
            <a:endParaRPr lang="en-US" sz="2800" dirty="0" smtClean="0">
              <a:solidFill>
                <a:prstClr val="black"/>
              </a:solidFill>
              <a:latin typeface="NikoshBAN" pitchFamily="2" charset="0"/>
              <a:cs typeface="NikoshBAN" pitchFamily="2" charset="0"/>
            </a:endParaRPr>
          </a:p>
          <a:p>
            <a:pPr algn="ctr"/>
            <a:r>
              <a:rPr lang="en-US" sz="2800" spc="-150" dirty="0" err="1" smtClean="0">
                <a:solidFill>
                  <a:prstClr val="black"/>
                </a:solidFill>
                <a:latin typeface="NikoshBAN" pitchFamily="2" charset="0"/>
                <a:cs typeface="NikoshBAN" pitchFamily="2" charset="0"/>
              </a:rPr>
              <a:t>নিউ</a:t>
            </a:r>
            <a:r>
              <a:rPr lang="en-US" sz="2800" spc="-150" dirty="0" smtClean="0">
                <a:solidFill>
                  <a:prstClr val="black"/>
                </a:solidFill>
                <a:latin typeface="NikoshBAN" pitchFamily="2" charset="0"/>
                <a:cs typeface="NikoshBAN" pitchFamily="2" charset="0"/>
              </a:rPr>
              <a:t> </a:t>
            </a:r>
            <a:r>
              <a:rPr lang="en-US" sz="2800" spc="-150" dirty="0" err="1" smtClean="0">
                <a:solidFill>
                  <a:prstClr val="black"/>
                </a:solidFill>
                <a:latin typeface="NikoshBAN" pitchFamily="2" charset="0"/>
                <a:cs typeface="NikoshBAN" pitchFamily="2" charset="0"/>
              </a:rPr>
              <a:t>মডেল</a:t>
            </a:r>
            <a:r>
              <a:rPr lang="en-US" sz="2800" spc="-150" dirty="0" smtClean="0">
                <a:solidFill>
                  <a:prstClr val="black"/>
                </a:solidFill>
                <a:latin typeface="NikoshBAN" pitchFamily="2" charset="0"/>
                <a:cs typeface="NikoshBAN" pitchFamily="2" charset="0"/>
              </a:rPr>
              <a:t> </a:t>
            </a:r>
            <a:r>
              <a:rPr lang="en-US" sz="2800" spc="-150" dirty="0" err="1" smtClean="0">
                <a:solidFill>
                  <a:prstClr val="black"/>
                </a:solidFill>
                <a:latin typeface="NikoshBAN" pitchFamily="2" charset="0"/>
                <a:cs typeface="NikoshBAN" pitchFamily="2" charset="0"/>
              </a:rPr>
              <a:t>বহমুখী</a:t>
            </a:r>
            <a:r>
              <a:rPr lang="en-US" sz="2800" spc="-150" dirty="0" smtClean="0">
                <a:solidFill>
                  <a:prstClr val="black"/>
                </a:solidFill>
                <a:latin typeface="NikoshBAN" pitchFamily="2" charset="0"/>
                <a:cs typeface="NikoshBAN" pitchFamily="2" charset="0"/>
              </a:rPr>
              <a:t> </a:t>
            </a:r>
            <a:r>
              <a:rPr lang="en-US" sz="2800" spc="-150" dirty="0" err="1" smtClean="0">
                <a:solidFill>
                  <a:prstClr val="black"/>
                </a:solidFill>
                <a:latin typeface="NikoshBAN" pitchFamily="2" charset="0"/>
                <a:cs typeface="NikoshBAN" pitchFamily="2" charset="0"/>
              </a:rPr>
              <a:t>উচ্চ</a:t>
            </a:r>
            <a:r>
              <a:rPr lang="en-US" sz="2800" spc="-150" dirty="0" smtClean="0">
                <a:solidFill>
                  <a:prstClr val="black"/>
                </a:solidFill>
                <a:latin typeface="NikoshBAN" pitchFamily="2" charset="0"/>
                <a:cs typeface="NikoshBAN" pitchFamily="2" charset="0"/>
              </a:rPr>
              <a:t> </a:t>
            </a:r>
            <a:r>
              <a:rPr lang="en-US" sz="2800" spc="-150" dirty="0" err="1" smtClean="0">
                <a:solidFill>
                  <a:prstClr val="black"/>
                </a:solidFill>
                <a:latin typeface="NikoshBAN" pitchFamily="2" charset="0"/>
                <a:cs typeface="NikoshBAN" pitchFamily="2" charset="0"/>
              </a:rPr>
              <a:t>বিদ্যালয়</a:t>
            </a:r>
            <a:endParaRPr lang="en-US" sz="2800" spc="-150" dirty="0" smtClean="0">
              <a:solidFill>
                <a:prstClr val="black"/>
              </a:solidFill>
              <a:latin typeface="NikoshBAN" pitchFamily="2" charset="0"/>
              <a:cs typeface="NikoshBAN" pitchFamily="2" charset="0"/>
            </a:endParaRPr>
          </a:p>
          <a:p>
            <a:pPr algn="ctr"/>
            <a:r>
              <a:rPr lang="en-US" sz="2800" dirty="0" err="1" smtClean="0">
                <a:solidFill>
                  <a:prstClr val="black"/>
                </a:solidFill>
                <a:latin typeface="NikoshBAN" pitchFamily="2" charset="0"/>
                <a:cs typeface="NikoshBAN" pitchFamily="2" charset="0"/>
              </a:rPr>
              <a:t>শুক্রাবাদ</a:t>
            </a:r>
            <a:r>
              <a:rPr lang="en-US" sz="2800" dirty="0" smtClean="0">
                <a:solidFill>
                  <a:prstClr val="black"/>
                </a:solidFill>
                <a:latin typeface="NikoshBAN" pitchFamily="2" charset="0"/>
                <a:cs typeface="NikoshBAN" pitchFamily="2" charset="0"/>
              </a:rPr>
              <a:t>, </a:t>
            </a:r>
            <a:r>
              <a:rPr lang="en-US" sz="2800" dirty="0" err="1" smtClean="0">
                <a:solidFill>
                  <a:prstClr val="black"/>
                </a:solidFill>
                <a:latin typeface="NikoshBAN" pitchFamily="2" charset="0"/>
                <a:cs typeface="NikoshBAN" pitchFamily="2" charset="0"/>
              </a:rPr>
              <a:t>ঢাকা</a:t>
            </a:r>
            <a:r>
              <a:rPr lang="en-US" sz="2800" dirty="0" smtClean="0">
                <a:solidFill>
                  <a:prstClr val="black"/>
                </a:solidFill>
                <a:latin typeface="NikoshBAN" pitchFamily="2" charset="0"/>
                <a:cs typeface="NikoshBAN" pitchFamily="2" charset="0"/>
              </a:rPr>
              <a:t> – ১২০৭</a:t>
            </a:r>
            <a:endParaRPr lang="en-US" sz="2800" dirty="0">
              <a:solidFill>
                <a:prstClr val="black"/>
              </a:solidFill>
            </a:endParaRPr>
          </a:p>
        </p:txBody>
      </p:sp>
      <p:sp>
        <p:nvSpPr>
          <p:cNvPr id="8" name="TextBox 7"/>
          <p:cNvSpPr txBox="1"/>
          <p:nvPr/>
        </p:nvSpPr>
        <p:spPr>
          <a:xfrm rot="21438531">
            <a:off x="5105400" y="2592310"/>
            <a:ext cx="3352800" cy="1815882"/>
          </a:xfrm>
          <a:prstGeom prst="rect">
            <a:avLst/>
          </a:prstGeom>
          <a:noFill/>
        </p:spPr>
        <p:txBody>
          <a:bodyPr wrap="square" rtlCol="0">
            <a:prstTxWarp prst="textWave1">
              <a:avLst/>
            </a:prstTxWarp>
            <a:spAutoFit/>
          </a:bodyPr>
          <a:lstStyle/>
          <a:p>
            <a:r>
              <a:rPr lang="en-US" sz="2800" dirty="0" smtClean="0">
                <a:solidFill>
                  <a:prstClr val="black"/>
                </a:solidFill>
                <a:latin typeface="NikoshBAN" pitchFamily="2" charset="0"/>
                <a:cs typeface="NikoshBAN" pitchFamily="2" charset="0"/>
              </a:rPr>
              <a:t> </a:t>
            </a:r>
            <a:r>
              <a:rPr lang="bn-BD" sz="2800" dirty="0" smtClean="0">
                <a:solidFill>
                  <a:prstClr val="black"/>
                </a:solidFill>
                <a:latin typeface="NikoshBAN" pitchFamily="2" charset="0"/>
                <a:cs typeface="NikoshBAN" pitchFamily="2" charset="0"/>
              </a:rPr>
              <a:t>    পদার্থ</a:t>
            </a:r>
            <a:r>
              <a:rPr lang="en-US" sz="2800" dirty="0" err="1" smtClean="0">
                <a:solidFill>
                  <a:prstClr val="black"/>
                </a:solidFill>
                <a:latin typeface="NikoshBAN" pitchFamily="2" charset="0"/>
                <a:cs typeface="NikoshBAN" pitchFamily="2" charset="0"/>
              </a:rPr>
              <a:t>বিজ্ঞান</a:t>
            </a:r>
            <a:r>
              <a:rPr lang="en-US" sz="2800" dirty="0" smtClean="0">
                <a:solidFill>
                  <a:prstClr val="black"/>
                </a:solidFill>
                <a:latin typeface="NikoshBAN" pitchFamily="2" charset="0"/>
                <a:cs typeface="NikoshBAN" pitchFamily="2" charset="0"/>
              </a:rPr>
              <a:t> </a:t>
            </a:r>
            <a:endParaRPr lang="bn-BD" sz="2800" dirty="0" smtClean="0">
              <a:solidFill>
                <a:prstClr val="black"/>
              </a:solidFill>
              <a:latin typeface="NikoshBAN" pitchFamily="2" charset="0"/>
              <a:cs typeface="NikoshBAN" pitchFamily="2" charset="0"/>
            </a:endParaRPr>
          </a:p>
          <a:p>
            <a:r>
              <a:rPr lang="bn-BD" sz="2800" dirty="0" smtClean="0">
                <a:solidFill>
                  <a:prstClr val="black"/>
                </a:solidFill>
                <a:latin typeface="NikoshBAN" pitchFamily="2" charset="0"/>
                <a:cs typeface="NikoshBAN" pitchFamily="2" charset="0"/>
              </a:rPr>
              <a:t>      দশম</a:t>
            </a:r>
            <a:r>
              <a:rPr lang="en-US" sz="2800" dirty="0" smtClean="0">
                <a:solidFill>
                  <a:prstClr val="black"/>
                </a:solidFill>
                <a:latin typeface="NikoshBAN" pitchFamily="2" charset="0"/>
                <a:cs typeface="NikoshBAN" pitchFamily="2" charset="0"/>
              </a:rPr>
              <a:t> </a:t>
            </a:r>
            <a:r>
              <a:rPr lang="en-US" sz="2800" dirty="0" err="1" smtClean="0">
                <a:solidFill>
                  <a:prstClr val="black"/>
                </a:solidFill>
                <a:latin typeface="NikoshBAN" pitchFamily="2" charset="0"/>
                <a:cs typeface="NikoshBAN" pitchFamily="2" charset="0"/>
              </a:rPr>
              <a:t>শ্রেণি</a:t>
            </a:r>
            <a:r>
              <a:rPr lang="en-US" sz="2800" dirty="0" smtClean="0">
                <a:solidFill>
                  <a:prstClr val="black"/>
                </a:solidFill>
                <a:latin typeface="NikoshBAN" pitchFamily="2" charset="0"/>
                <a:cs typeface="NikoshBAN" pitchFamily="2" charset="0"/>
              </a:rPr>
              <a:t>                  </a:t>
            </a:r>
            <a:endParaRPr lang="bn-BD" sz="2800" dirty="0" smtClean="0">
              <a:solidFill>
                <a:prstClr val="black"/>
              </a:solidFill>
              <a:latin typeface="NikoshBAN" pitchFamily="2" charset="0"/>
              <a:cs typeface="NikoshBAN" pitchFamily="2" charset="0"/>
            </a:endParaRPr>
          </a:p>
          <a:p>
            <a:r>
              <a:rPr lang="en-US" sz="2800" dirty="0" smtClean="0">
                <a:solidFill>
                  <a:prstClr val="black"/>
                </a:solidFill>
                <a:latin typeface="NikoshBAN" pitchFamily="2" charset="0"/>
                <a:cs typeface="NikoshBAN" pitchFamily="2" charset="0"/>
              </a:rPr>
              <a:t> </a:t>
            </a:r>
            <a:r>
              <a:rPr lang="bn-BD" sz="2800" dirty="0" smtClean="0">
                <a:solidFill>
                  <a:prstClr val="black"/>
                </a:solidFill>
                <a:latin typeface="NikoshBAN" pitchFamily="2" charset="0"/>
                <a:cs typeface="NikoshBAN" pitchFamily="2" charset="0"/>
              </a:rPr>
              <a:t>     নবম </a:t>
            </a:r>
            <a:r>
              <a:rPr lang="en-US" sz="2800" dirty="0" err="1" smtClean="0">
                <a:solidFill>
                  <a:prstClr val="black"/>
                </a:solidFill>
                <a:latin typeface="NikoshBAN" pitchFamily="2" charset="0"/>
                <a:cs typeface="NikoshBAN" pitchFamily="2" charset="0"/>
              </a:rPr>
              <a:t>অধ্যায়</a:t>
            </a:r>
            <a:r>
              <a:rPr lang="en-US" sz="2800" dirty="0" smtClean="0">
                <a:solidFill>
                  <a:prstClr val="black"/>
                </a:solidFill>
                <a:latin typeface="NikoshBAN" pitchFamily="2" charset="0"/>
                <a:cs typeface="NikoshBAN" pitchFamily="2" charset="0"/>
              </a:rPr>
              <a:t> </a:t>
            </a:r>
            <a:endParaRPr lang="bn-BD" sz="2800" dirty="0" smtClean="0">
              <a:solidFill>
                <a:prstClr val="black"/>
              </a:solidFill>
              <a:latin typeface="NikoshBAN" pitchFamily="2" charset="0"/>
              <a:cs typeface="NikoshBAN" pitchFamily="2" charset="0"/>
            </a:endParaRPr>
          </a:p>
          <a:p>
            <a:r>
              <a:rPr lang="bn-BD" sz="2800" dirty="0" smtClean="0">
                <a:solidFill>
                  <a:prstClr val="black"/>
                </a:solidFill>
                <a:latin typeface="NikoshBAN" pitchFamily="2" charset="0"/>
                <a:cs typeface="NikoshBAN" pitchFamily="2" charset="0"/>
              </a:rPr>
              <a:t>    আলোর প্রতিসরণ</a:t>
            </a:r>
            <a:endParaRPr lang="en-US" sz="2800" dirty="0" smtClean="0">
              <a:solidFill>
                <a:prstClr val="black"/>
              </a:solidFill>
              <a:latin typeface="NikoshBAN" pitchFamily="2" charset="0"/>
              <a:cs typeface="NikoshBAN" pitchFamily="2" charset="0"/>
            </a:endParaRPr>
          </a:p>
        </p:txBody>
      </p:sp>
      <p:sp>
        <p:nvSpPr>
          <p:cNvPr id="9" name="Frame 8"/>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2" name="Group 12"/>
          <p:cNvGrpSpPr/>
          <p:nvPr/>
        </p:nvGrpSpPr>
        <p:grpSpPr>
          <a:xfrm>
            <a:off x="6705600" y="1219200"/>
            <a:ext cx="1428750" cy="1447800"/>
            <a:chOff x="6705600" y="1219200"/>
            <a:chExt cx="1428750" cy="1447800"/>
          </a:xfrm>
          <a:scene3d>
            <a:camera prst="perspectiveContrastingRightFacing"/>
            <a:lightRig rig="threePt" dir="t"/>
          </a:scene3d>
        </p:grpSpPr>
        <p:pic>
          <p:nvPicPr>
            <p:cNvPr id="11" name="Picture 10" descr="figure1.gif"/>
            <p:cNvPicPr>
              <a:picLocks noChangeAspect="1"/>
            </p:cNvPicPr>
            <p:nvPr/>
          </p:nvPicPr>
          <p:blipFill>
            <a:blip r:embed="rId3" cstate="print"/>
            <a:stretch>
              <a:fillRect/>
            </a:stretch>
          </p:blipFill>
          <p:spPr>
            <a:xfrm>
              <a:off x="6705600" y="1219200"/>
              <a:ext cx="1428750" cy="1447800"/>
            </a:xfrm>
            <a:prstGeom prst="rect">
              <a:avLst/>
            </a:prstGeom>
          </p:spPr>
        </p:pic>
        <p:pic>
          <p:nvPicPr>
            <p:cNvPr id="12" name="Picture 11" descr="Qubit copy.png"/>
            <p:cNvPicPr>
              <a:picLocks noChangeAspect="1"/>
            </p:cNvPicPr>
            <p:nvPr/>
          </p:nvPicPr>
          <p:blipFill>
            <a:blip r:embed="rId4" cstate="print"/>
            <a:stretch>
              <a:fillRect/>
            </a:stretch>
          </p:blipFill>
          <p:spPr>
            <a:xfrm>
              <a:off x="7178566" y="1752600"/>
              <a:ext cx="507304" cy="380478"/>
            </a:xfrm>
            <a:prstGeom prst="rect">
              <a:avLst/>
            </a:prstGeom>
          </p:spPr>
        </p:pic>
      </p:grpSp>
      <p:pic>
        <p:nvPicPr>
          <p:cNvPr id="14" name="Picture 13" descr="Khairul_9.jpg"/>
          <p:cNvPicPr>
            <a:picLocks noChangeAspect="1"/>
          </p:cNvPicPr>
          <p:nvPr/>
        </p:nvPicPr>
        <p:blipFill>
          <a:blip r:embed="rId5" cstate="print"/>
          <a:stretch>
            <a:fillRect/>
          </a:stretch>
        </p:blipFill>
        <p:spPr>
          <a:xfrm>
            <a:off x="1828800" y="1143000"/>
            <a:ext cx="1240221" cy="1311533"/>
          </a:xfrm>
          <a:prstGeom prst="rect">
            <a:avLst/>
          </a:prstGeom>
          <a:effectLst>
            <a:softEdge rad="63500"/>
          </a:effectLst>
          <a:scene3d>
            <a:camera prst="isometricOffAxis1Right"/>
            <a:lightRig rig="threePt" dir="t"/>
          </a:scene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4" name="Picture 3" descr="Gif of Eye.gif"/>
          <p:cNvPicPr>
            <a:picLocks noChangeAspect="1"/>
          </p:cNvPicPr>
          <p:nvPr/>
        </p:nvPicPr>
        <p:blipFill>
          <a:blip r:embed="rId4" cstate="print"/>
          <a:stretch>
            <a:fillRect/>
          </a:stretch>
        </p:blipFill>
        <p:spPr>
          <a:xfrm>
            <a:off x="838200" y="1447800"/>
            <a:ext cx="7586134"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 name="Picture 5" descr="classroom.jpg"/>
          <p:cNvPicPr>
            <a:picLocks noChangeAspect="1"/>
          </p:cNvPicPr>
          <p:nvPr/>
        </p:nvPicPr>
        <p:blipFill>
          <a:blip r:embed="rId3" cstate="print"/>
          <a:stretch>
            <a:fillRect/>
          </a:stretch>
        </p:blipFill>
        <p:spPr>
          <a:xfrm>
            <a:off x="508000" y="431800"/>
            <a:ext cx="8128000" cy="5994400"/>
          </a:xfrm>
          <a:prstGeom prst="rect">
            <a:avLst/>
          </a:prstGeom>
        </p:spPr>
      </p:pic>
      <p:pic>
        <p:nvPicPr>
          <p:cNvPr id="4" name="Picture 3" descr="Eye.jpg"/>
          <p:cNvPicPr>
            <a:picLocks noChangeAspect="1"/>
          </p:cNvPicPr>
          <p:nvPr/>
        </p:nvPicPr>
        <p:blipFill>
          <a:blip r:embed="rId4" cstate="print"/>
          <a:stretch>
            <a:fillRect/>
          </a:stretch>
        </p:blipFill>
        <p:spPr>
          <a:xfrm>
            <a:off x="2209800" y="1198200"/>
            <a:ext cx="4267200" cy="2992800"/>
          </a:xfrm>
          <a:prstGeom prst="rect">
            <a:avLst/>
          </a:prstGeom>
          <a:noFill/>
          <a:ln>
            <a:noFill/>
          </a:ln>
          <a:effectLst>
            <a:softEdge rad="635000"/>
          </a:effectLst>
        </p:spPr>
      </p:pic>
      <p:sp>
        <p:nvSpPr>
          <p:cNvPr id="3" name="Frame 2"/>
          <p:cNvSpPr/>
          <p:nvPr/>
        </p:nvSpPr>
        <p:spPr>
          <a:xfrm>
            <a:off x="0" y="0"/>
            <a:ext cx="9144000" cy="6858000"/>
          </a:xfrm>
          <a:prstGeom prst="frame">
            <a:avLst>
              <a:gd name="adj1" fmla="val 36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2912001" y="1143000"/>
            <a:ext cx="3031599" cy="646331"/>
          </a:xfrm>
          <a:prstGeom prst="rect">
            <a:avLst/>
          </a:prstGeom>
          <a:noFill/>
        </p:spPr>
        <p:txBody>
          <a:bodyPr wrap="none" rtlCol="0">
            <a:spAutoFit/>
          </a:bodyPr>
          <a:lstStyle/>
          <a:p>
            <a:r>
              <a:rPr lang="bn-BD" sz="3600" dirty="0" smtClean="0">
                <a:solidFill>
                  <a:schemeClr val="bg1"/>
                </a:solidFill>
                <a:latin typeface="NikoshBAN" pitchFamily="2" charset="0"/>
                <a:cs typeface="NikoshBAN" pitchFamily="2" charset="0"/>
              </a:rPr>
              <a:t>চোখের গঠন ও কাজ</a:t>
            </a:r>
            <a:endParaRPr lang="en-US" sz="3600" dirty="0">
              <a:solidFill>
                <a:schemeClr val="bg1"/>
              </a:solidFill>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Freeform 3"/>
          <p:cNvSpPr/>
          <p:nvPr/>
        </p:nvSpPr>
        <p:spPr>
          <a:xfrm>
            <a:off x="0" y="5207000"/>
            <a:ext cx="9144000" cy="210820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1981200"/>
              <a:gd name="connsiteX1" fmla="*/ 9144000 w 9144000"/>
              <a:gd name="connsiteY1" fmla="*/ 990600 h 1981200"/>
              <a:gd name="connsiteX2" fmla="*/ 9144000 w 9144000"/>
              <a:gd name="connsiteY2" fmla="*/ 1981200 h 1981200"/>
              <a:gd name="connsiteX3" fmla="*/ 0 w 9144000"/>
              <a:gd name="connsiteY3" fmla="*/ 1981200 h 1981200"/>
              <a:gd name="connsiteX4" fmla="*/ 0 w 9144000"/>
              <a:gd name="connsiteY4" fmla="*/ 0 h 1981200"/>
              <a:gd name="connsiteX0" fmla="*/ 0 w 9144000"/>
              <a:gd name="connsiteY0" fmla="*/ 0 h 2413000"/>
              <a:gd name="connsiteX1" fmla="*/ 9144000 w 9144000"/>
              <a:gd name="connsiteY1" fmla="*/ 990600 h 2413000"/>
              <a:gd name="connsiteX2" fmla="*/ 9144000 w 9144000"/>
              <a:gd name="connsiteY2" fmla="*/ 1981200 h 2413000"/>
              <a:gd name="connsiteX3" fmla="*/ 0 w 9144000"/>
              <a:gd name="connsiteY3" fmla="*/ 1981200 h 2413000"/>
              <a:gd name="connsiteX4" fmla="*/ 0 w 9144000"/>
              <a:gd name="connsiteY4" fmla="*/ 0 h 2413000"/>
              <a:gd name="connsiteX0" fmla="*/ 0 w 9144000"/>
              <a:gd name="connsiteY0" fmla="*/ 0 h 2413000"/>
              <a:gd name="connsiteX1" fmla="*/ 9144000 w 9144000"/>
              <a:gd name="connsiteY1" fmla="*/ 990600 h 2413000"/>
              <a:gd name="connsiteX2" fmla="*/ 9144000 w 9144000"/>
              <a:gd name="connsiteY2" fmla="*/ 1981200 h 2413000"/>
              <a:gd name="connsiteX3" fmla="*/ 0 w 9144000"/>
              <a:gd name="connsiteY3" fmla="*/ 1981200 h 2413000"/>
              <a:gd name="connsiteX4" fmla="*/ 0 w 9144000"/>
              <a:gd name="connsiteY4" fmla="*/ 0 h 2413000"/>
              <a:gd name="connsiteX0" fmla="*/ 0 w 9144000"/>
              <a:gd name="connsiteY0" fmla="*/ 0 h 2413000"/>
              <a:gd name="connsiteX1" fmla="*/ 9144000 w 9144000"/>
              <a:gd name="connsiteY1" fmla="*/ 990600 h 2413000"/>
              <a:gd name="connsiteX2" fmla="*/ 9144000 w 9144000"/>
              <a:gd name="connsiteY2" fmla="*/ 1981200 h 2413000"/>
              <a:gd name="connsiteX3" fmla="*/ 0 w 9144000"/>
              <a:gd name="connsiteY3" fmla="*/ 1981200 h 2413000"/>
              <a:gd name="connsiteX4" fmla="*/ 0 w 9144000"/>
              <a:gd name="connsiteY4" fmla="*/ 0 h 2413000"/>
              <a:gd name="connsiteX0" fmla="*/ 0 w 9144000"/>
              <a:gd name="connsiteY0" fmla="*/ 0 h 2108200"/>
              <a:gd name="connsiteX1" fmla="*/ 9144000 w 9144000"/>
              <a:gd name="connsiteY1" fmla="*/ 685800 h 2108200"/>
              <a:gd name="connsiteX2" fmla="*/ 9144000 w 9144000"/>
              <a:gd name="connsiteY2" fmla="*/ 1676400 h 2108200"/>
              <a:gd name="connsiteX3" fmla="*/ 0 w 9144000"/>
              <a:gd name="connsiteY3" fmla="*/ 1676400 h 2108200"/>
              <a:gd name="connsiteX4" fmla="*/ 0 w 91440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108200">
                <a:moveTo>
                  <a:pt x="0" y="0"/>
                </a:moveTo>
                <a:cubicBezTo>
                  <a:pt x="1885950" y="673100"/>
                  <a:pt x="2914650" y="2108200"/>
                  <a:pt x="9144000" y="685800"/>
                </a:cubicBezTo>
                <a:lnTo>
                  <a:pt x="9144000" y="1676400"/>
                </a:lnTo>
                <a:lnTo>
                  <a:pt x="0" y="1676400"/>
                </a:lnTo>
                <a:lnTo>
                  <a:pt x="0" y="0"/>
                </a:lnTo>
                <a:close/>
              </a:path>
            </a:pathLst>
          </a:cu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0"/>
            <a:ext cx="9144000" cy="1371600"/>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904700" y="1905000"/>
            <a:ext cx="3635932" cy="584775"/>
          </a:xfrm>
          <a:prstGeom prst="rect">
            <a:avLst/>
          </a:prstGeom>
          <a:solidFill>
            <a:schemeClr val="tx2">
              <a:lumMod val="20000"/>
              <a:lumOff val="80000"/>
            </a:schemeClr>
          </a:solidFill>
        </p:spPr>
        <p:txBody>
          <a:bodyPr wrap="none" rtlCol="0">
            <a:spAutoFit/>
          </a:bodyPr>
          <a:lstStyle/>
          <a:p>
            <a:r>
              <a:rPr lang="en-US" sz="3200" dirty="0" smtClean="0">
                <a:solidFill>
                  <a:srgbClr val="1F497D">
                    <a:lumMod val="75000"/>
                  </a:srgbClr>
                </a:solidFill>
                <a:latin typeface="NikoshBAN" pitchFamily="2" charset="0"/>
                <a:cs typeface="NikoshBAN" pitchFamily="2" charset="0"/>
              </a:rPr>
              <a:t>এ </a:t>
            </a:r>
            <a:r>
              <a:rPr lang="en-US" sz="3200" dirty="0" err="1" smtClean="0">
                <a:solidFill>
                  <a:srgbClr val="1F497D">
                    <a:lumMod val="75000"/>
                  </a:srgbClr>
                </a:solidFill>
                <a:latin typeface="NikoshBAN" pitchFamily="2" charset="0"/>
                <a:cs typeface="NikoshBAN" pitchFamily="2" charset="0"/>
              </a:rPr>
              <a:t>পাঠ</a:t>
            </a:r>
            <a:r>
              <a:rPr lang="en-US" sz="3200" dirty="0" smtClean="0">
                <a:solidFill>
                  <a:srgbClr val="1F497D">
                    <a:lumMod val="75000"/>
                  </a:srgbClr>
                </a:solidFill>
                <a:latin typeface="NikoshBAN" pitchFamily="2" charset="0"/>
                <a:cs typeface="NikoshBAN" pitchFamily="2" charset="0"/>
              </a:rPr>
              <a:t> </a:t>
            </a:r>
            <a:r>
              <a:rPr lang="en-US" sz="3200" dirty="0" err="1" smtClean="0">
                <a:solidFill>
                  <a:srgbClr val="1F497D">
                    <a:lumMod val="75000"/>
                  </a:srgbClr>
                </a:solidFill>
                <a:latin typeface="NikoshBAN" pitchFamily="2" charset="0"/>
                <a:cs typeface="NikoshBAN" pitchFamily="2" charset="0"/>
              </a:rPr>
              <a:t>শেষে</a:t>
            </a:r>
            <a:r>
              <a:rPr lang="en-US" sz="3200" dirty="0" smtClean="0">
                <a:solidFill>
                  <a:srgbClr val="1F497D">
                    <a:lumMod val="75000"/>
                  </a:srgbClr>
                </a:solidFill>
                <a:latin typeface="NikoshBAN" pitchFamily="2" charset="0"/>
                <a:cs typeface="NikoshBAN" pitchFamily="2" charset="0"/>
              </a:rPr>
              <a:t> </a:t>
            </a:r>
            <a:r>
              <a:rPr lang="en-US" sz="3200" dirty="0" err="1" smtClean="0">
                <a:solidFill>
                  <a:srgbClr val="1F497D">
                    <a:lumMod val="75000"/>
                  </a:srgbClr>
                </a:solidFill>
                <a:latin typeface="NikoshBAN" pitchFamily="2" charset="0"/>
                <a:cs typeface="NikoshBAN" pitchFamily="2" charset="0"/>
              </a:rPr>
              <a:t>শিক্ষার্থীরা</a:t>
            </a:r>
            <a:r>
              <a:rPr lang="en-US" sz="3200" dirty="0" smtClean="0">
                <a:solidFill>
                  <a:srgbClr val="1F497D">
                    <a:lumMod val="75000"/>
                  </a:srgbClr>
                </a:solidFill>
                <a:latin typeface="NikoshBAN" pitchFamily="2" charset="0"/>
                <a:cs typeface="NikoshBAN" pitchFamily="2" charset="0"/>
                <a:sym typeface="Webdings"/>
              </a:rPr>
              <a:t> …</a:t>
            </a:r>
            <a:endParaRPr lang="en-US" sz="3200" dirty="0">
              <a:solidFill>
                <a:srgbClr val="1F497D">
                  <a:lumMod val="75000"/>
                </a:srgbClr>
              </a:solidFill>
              <a:latin typeface="NikoshBAN" pitchFamily="2" charset="0"/>
              <a:cs typeface="NikoshBAN" pitchFamily="2" charset="0"/>
            </a:endParaRPr>
          </a:p>
        </p:txBody>
      </p:sp>
      <p:sp>
        <p:nvSpPr>
          <p:cNvPr id="7" name="TextBox 6"/>
          <p:cNvSpPr txBox="1"/>
          <p:nvPr/>
        </p:nvSpPr>
        <p:spPr>
          <a:xfrm>
            <a:off x="904700" y="4004350"/>
            <a:ext cx="7020100" cy="584775"/>
          </a:xfrm>
          <a:prstGeom prst="rect">
            <a:avLst/>
          </a:prstGeom>
          <a:solidFill>
            <a:schemeClr val="accent5">
              <a:lumMod val="60000"/>
              <a:lumOff val="40000"/>
            </a:schemeClr>
          </a:solidFill>
        </p:spPr>
        <p:txBody>
          <a:bodyPr wrap="square" rtlCol="0">
            <a:spAutoFit/>
          </a:bodyPr>
          <a:lstStyle/>
          <a:p>
            <a:r>
              <a:rPr lang="en-US" sz="3200" dirty="0" smtClean="0">
                <a:solidFill>
                  <a:srgbClr val="1F497D">
                    <a:lumMod val="75000"/>
                  </a:srgbClr>
                </a:solidFill>
                <a:latin typeface="NikoshBAN" pitchFamily="2" charset="0"/>
                <a:cs typeface="NikoshBAN" pitchFamily="2" charset="0"/>
                <a:sym typeface="Webdings"/>
              </a:rPr>
              <a:t></a:t>
            </a:r>
            <a:r>
              <a:rPr lang="bn-BD" sz="3200" dirty="0" smtClean="0">
                <a:solidFill>
                  <a:srgbClr val="1F497D">
                    <a:lumMod val="75000"/>
                  </a:srgbClr>
                </a:solidFill>
                <a:latin typeface="NikoshBAN" pitchFamily="2" charset="0"/>
                <a:cs typeface="NikoshBAN" pitchFamily="2" charset="0"/>
                <a:sym typeface="Webdings"/>
              </a:rPr>
              <a:t>স্পষ্ট দর্শনের নিকটতম ও দূরতম বিন্দু ব্যাখ্যা করতে </a:t>
            </a:r>
            <a:endParaRPr lang="en-US" sz="3200" dirty="0">
              <a:solidFill>
                <a:srgbClr val="1F497D">
                  <a:lumMod val="75000"/>
                </a:srgbClr>
              </a:solidFill>
              <a:latin typeface="NikoshBAN" pitchFamily="2" charset="0"/>
              <a:cs typeface="NikoshBAN" pitchFamily="2" charset="0"/>
            </a:endParaRPr>
          </a:p>
        </p:txBody>
      </p:sp>
      <p:sp>
        <p:nvSpPr>
          <p:cNvPr id="11" name="TextBox 10"/>
          <p:cNvSpPr txBox="1"/>
          <p:nvPr/>
        </p:nvSpPr>
        <p:spPr>
          <a:xfrm>
            <a:off x="904700" y="2667000"/>
            <a:ext cx="4499950" cy="584775"/>
          </a:xfrm>
          <a:prstGeom prst="rect">
            <a:avLst/>
          </a:prstGeom>
          <a:solidFill>
            <a:schemeClr val="tx2">
              <a:lumMod val="20000"/>
              <a:lumOff val="80000"/>
            </a:schemeClr>
          </a:solidFill>
        </p:spPr>
        <p:txBody>
          <a:bodyPr wrap="none" rtlCol="0">
            <a:spAutoFit/>
          </a:bodyPr>
          <a:lstStyle/>
          <a:p>
            <a:r>
              <a:rPr lang="en-US" sz="3200" dirty="0" smtClean="0">
                <a:solidFill>
                  <a:srgbClr val="1F497D">
                    <a:lumMod val="75000"/>
                  </a:srgbClr>
                </a:solidFill>
                <a:latin typeface="NikoshBAN" pitchFamily="2" charset="0"/>
                <a:cs typeface="NikoshBAN" pitchFamily="2" charset="0"/>
                <a:sym typeface="Webdings"/>
              </a:rPr>
              <a:t></a:t>
            </a:r>
            <a:r>
              <a:rPr lang="bn-BD" sz="3200" dirty="0" smtClean="0">
                <a:solidFill>
                  <a:srgbClr val="1F497D">
                    <a:lumMod val="75000"/>
                  </a:srgbClr>
                </a:solidFill>
                <a:latin typeface="NikoshBAN" pitchFamily="2" charset="0"/>
                <a:cs typeface="NikoshBAN" pitchFamily="2" charset="0"/>
                <a:sym typeface="Webdings"/>
              </a:rPr>
              <a:t>চোখের গঠন বর্ণনা করতে</a:t>
            </a:r>
            <a:r>
              <a:rPr lang="en-US" sz="3200" dirty="0" smtClean="0">
                <a:solidFill>
                  <a:srgbClr val="1F497D">
                    <a:lumMod val="75000"/>
                  </a:srgbClr>
                </a:solidFill>
                <a:latin typeface="NikoshBAN" pitchFamily="2" charset="0"/>
                <a:cs typeface="NikoshBAN" pitchFamily="2" charset="0"/>
                <a:sym typeface="Webdings"/>
              </a:rPr>
              <a:t> </a:t>
            </a:r>
            <a:r>
              <a:rPr lang="en-US" sz="3200" dirty="0" err="1" smtClean="0">
                <a:solidFill>
                  <a:srgbClr val="1F497D">
                    <a:lumMod val="75000"/>
                  </a:srgbClr>
                </a:solidFill>
                <a:latin typeface="NikoshBAN" pitchFamily="2" charset="0"/>
                <a:cs typeface="NikoshBAN" pitchFamily="2" charset="0"/>
                <a:sym typeface="Webdings"/>
              </a:rPr>
              <a:t>পারব</a:t>
            </a:r>
            <a:endParaRPr lang="en-US" sz="3200" dirty="0">
              <a:solidFill>
                <a:srgbClr val="1F497D">
                  <a:lumMod val="75000"/>
                </a:srgbClr>
              </a:solidFill>
              <a:latin typeface="NikoshBAN" pitchFamily="2" charset="0"/>
              <a:cs typeface="NikoshBAN" pitchFamily="2" charset="0"/>
            </a:endParaRPr>
          </a:p>
        </p:txBody>
      </p:sp>
      <p:sp>
        <p:nvSpPr>
          <p:cNvPr id="12" name="TextBox 11"/>
          <p:cNvSpPr txBox="1"/>
          <p:nvPr/>
        </p:nvSpPr>
        <p:spPr>
          <a:xfrm>
            <a:off x="904700" y="3335675"/>
            <a:ext cx="5419900" cy="584775"/>
          </a:xfrm>
          <a:prstGeom prst="rect">
            <a:avLst/>
          </a:prstGeom>
          <a:solidFill>
            <a:schemeClr val="accent5">
              <a:lumMod val="40000"/>
              <a:lumOff val="60000"/>
            </a:schemeClr>
          </a:solidFill>
        </p:spPr>
        <p:txBody>
          <a:bodyPr wrap="square" rtlCol="0">
            <a:spAutoFit/>
          </a:bodyPr>
          <a:lstStyle/>
          <a:p>
            <a:r>
              <a:rPr lang="en-US" sz="3200" dirty="0" smtClean="0">
                <a:solidFill>
                  <a:srgbClr val="1F497D">
                    <a:lumMod val="75000"/>
                  </a:srgbClr>
                </a:solidFill>
                <a:latin typeface="NikoshBAN" pitchFamily="2" charset="0"/>
                <a:cs typeface="NikoshBAN" pitchFamily="2" charset="0"/>
                <a:sym typeface="Webdings"/>
              </a:rPr>
              <a:t></a:t>
            </a:r>
            <a:r>
              <a:rPr lang="bn-BD" sz="3200" dirty="0" smtClean="0">
                <a:solidFill>
                  <a:srgbClr val="1F497D">
                    <a:lumMod val="75000"/>
                  </a:srgbClr>
                </a:solidFill>
                <a:latin typeface="NikoshBAN" pitchFamily="2" charset="0"/>
                <a:cs typeface="NikoshBAN" pitchFamily="2" charset="0"/>
                <a:sym typeface="Webdings"/>
              </a:rPr>
              <a:t>চোখের উপযোজন কী তা বলতে </a:t>
            </a:r>
            <a:r>
              <a:rPr lang="en-US" sz="3200" dirty="0" err="1" smtClean="0">
                <a:solidFill>
                  <a:srgbClr val="1F497D">
                    <a:lumMod val="75000"/>
                  </a:srgbClr>
                </a:solidFill>
                <a:latin typeface="NikoshBAN" pitchFamily="2" charset="0"/>
                <a:cs typeface="NikoshBAN" pitchFamily="2" charset="0"/>
                <a:sym typeface="Webdings"/>
              </a:rPr>
              <a:t>পারবে</a:t>
            </a:r>
            <a:endParaRPr lang="en-US" sz="3200" dirty="0">
              <a:solidFill>
                <a:srgbClr val="1F497D">
                  <a:lumMod val="75000"/>
                </a:srgbClr>
              </a:solidFill>
              <a:latin typeface="NikoshBAN" pitchFamily="2" charset="0"/>
              <a:cs typeface="NikoshBAN" pitchFamily="2" charset="0"/>
            </a:endParaRPr>
          </a:p>
        </p:txBody>
      </p:sp>
      <p:sp>
        <p:nvSpPr>
          <p:cNvPr id="14" name="TextBox 13"/>
          <p:cNvSpPr txBox="1"/>
          <p:nvPr/>
        </p:nvSpPr>
        <p:spPr>
          <a:xfrm>
            <a:off x="904700" y="4673025"/>
            <a:ext cx="6334300" cy="584775"/>
          </a:xfrm>
          <a:prstGeom prst="rect">
            <a:avLst/>
          </a:prstGeom>
          <a:solidFill>
            <a:schemeClr val="accent5">
              <a:lumMod val="60000"/>
              <a:lumOff val="40000"/>
            </a:schemeClr>
          </a:solidFill>
        </p:spPr>
        <p:txBody>
          <a:bodyPr wrap="square" rtlCol="0">
            <a:spAutoFit/>
          </a:bodyPr>
          <a:lstStyle/>
          <a:p>
            <a:r>
              <a:rPr lang="en-US" sz="3200" dirty="0" smtClean="0">
                <a:solidFill>
                  <a:srgbClr val="1F497D">
                    <a:lumMod val="75000"/>
                  </a:srgbClr>
                </a:solidFill>
                <a:latin typeface="NikoshBAN" pitchFamily="2" charset="0"/>
                <a:cs typeface="NikoshBAN" pitchFamily="2" charset="0"/>
                <a:sym typeface="Webdings"/>
              </a:rPr>
              <a:t></a:t>
            </a:r>
            <a:r>
              <a:rPr lang="bn-BD" sz="3200" dirty="0" smtClean="0">
                <a:solidFill>
                  <a:srgbClr val="1F497D">
                    <a:lumMod val="75000"/>
                  </a:srgbClr>
                </a:solidFill>
                <a:latin typeface="NikoshBAN" pitchFamily="2" charset="0"/>
                <a:cs typeface="NikoshBAN" pitchFamily="2" charset="0"/>
                <a:sym typeface="Webdings"/>
              </a:rPr>
              <a:t>দর্শনানুভুতির স্থায়িত্বকাল ব্যাখ্যা করতে </a:t>
            </a:r>
            <a:r>
              <a:rPr lang="en-US" sz="3200" dirty="0" err="1" smtClean="0">
                <a:solidFill>
                  <a:srgbClr val="1F497D">
                    <a:lumMod val="75000"/>
                  </a:srgbClr>
                </a:solidFill>
                <a:latin typeface="NikoshBAN" pitchFamily="2" charset="0"/>
                <a:cs typeface="NikoshBAN" pitchFamily="2" charset="0"/>
                <a:sym typeface="Webdings"/>
              </a:rPr>
              <a:t>পারবে</a:t>
            </a:r>
            <a:endParaRPr lang="en-US" sz="3200" dirty="0">
              <a:solidFill>
                <a:srgbClr val="1F497D">
                  <a:lumMod val="75000"/>
                </a:srgbClr>
              </a:solidFill>
              <a:latin typeface="NikoshBAN" pitchFamily="2" charset="0"/>
              <a:cs typeface="NikoshBAN" pitchFamily="2" charset="0"/>
            </a:endParaRPr>
          </a:p>
        </p:txBody>
      </p:sp>
      <p:sp>
        <p:nvSpPr>
          <p:cNvPr id="9" name="TextBox 8"/>
          <p:cNvSpPr txBox="1"/>
          <p:nvPr/>
        </p:nvSpPr>
        <p:spPr>
          <a:xfrm>
            <a:off x="3581400" y="609600"/>
            <a:ext cx="1622560" cy="707886"/>
          </a:xfrm>
          <a:prstGeom prst="rect">
            <a:avLst/>
          </a:prstGeom>
          <a:noFill/>
        </p:spPr>
        <p:txBody>
          <a:bodyPr wrap="none" rtlCol="0">
            <a:spAutoFit/>
          </a:bodyPr>
          <a:lstStyle/>
          <a:p>
            <a:r>
              <a:rPr lang="bn-BD" sz="4000" dirty="0" smtClean="0">
                <a:latin typeface="NikoshBAN" pitchFamily="2" charset="0"/>
                <a:cs typeface="NikoshBAN" pitchFamily="2" charset="0"/>
              </a:rPr>
              <a:t>শিখনফল</a:t>
            </a:r>
            <a:endParaRPr lang="en-US" sz="4000" dirty="0">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tructure and Working of Eye">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447800" y="990600"/>
            <a:ext cx="6172200" cy="4552950"/>
          </a:xfrm>
          <a:prstGeom prst="rect">
            <a:avLst/>
          </a:prstGeom>
        </p:spPr>
      </p:pic>
      <p:sp>
        <p:nvSpPr>
          <p:cNvPr id="3" name="Frame 2"/>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 xmlns:p14="http://schemas.microsoft.com/office/powerpoint/2010/main" val="205385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alpha val="53000"/>
              </a:schemeClr>
            </a:gs>
            <a:gs pos="53000">
              <a:schemeClr val="bg2">
                <a:lumMod val="90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12" name="TextBox 11"/>
          <p:cNvSpPr txBox="1"/>
          <p:nvPr/>
        </p:nvSpPr>
        <p:spPr>
          <a:xfrm>
            <a:off x="1676400" y="457200"/>
            <a:ext cx="5317481" cy="55399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bn-BD" sz="3000" dirty="0" smtClean="0">
                <a:latin typeface="NikoshBAN" pitchFamily="2" charset="0"/>
                <a:cs typeface="NikoshBAN" pitchFamily="2" charset="0"/>
              </a:rPr>
              <a:t>দৃষ্টিসীমার মধ্যে চোখ সহজে ঘুরছে কীভাবে?</a:t>
            </a:r>
            <a:endParaRPr lang="en-US" sz="3000" dirty="0">
              <a:latin typeface="NikoshBAN" pitchFamily="2" charset="0"/>
              <a:cs typeface="NikoshBAN" pitchFamily="2" charset="0"/>
            </a:endParaRPr>
          </a:p>
        </p:txBody>
      </p:sp>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7" name="Picture 6" descr="Looking.gif"/>
          <p:cNvPicPr>
            <a:picLocks noChangeAspect="1"/>
          </p:cNvPicPr>
          <p:nvPr/>
        </p:nvPicPr>
        <p:blipFill>
          <a:blip r:embed="rId3" cstate="print"/>
          <a:stretch>
            <a:fillRect/>
          </a:stretch>
        </p:blipFill>
        <p:spPr>
          <a:xfrm>
            <a:off x="228600" y="1524000"/>
            <a:ext cx="2533650" cy="3414330"/>
          </a:xfrm>
          <a:prstGeom prst="rect">
            <a:avLst/>
          </a:prstGeom>
          <a:effectLst>
            <a:softEdge rad="31750"/>
          </a:effectLst>
        </p:spPr>
      </p:pic>
      <p:sp>
        <p:nvSpPr>
          <p:cNvPr id="9" name="Pie 8"/>
          <p:cNvSpPr/>
          <p:nvPr/>
        </p:nvSpPr>
        <p:spPr>
          <a:xfrm rot="18449784">
            <a:off x="-1138312" y="373977"/>
            <a:ext cx="6109578" cy="5711128"/>
          </a:xfrm>
          <a:prstGeom prst="pie">
            <a:avLst>
              <a:gd name="adj1" fmla="val 1856867"/>
              <a:gd name="adj2" fmla="val 4561872"/>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0"/>
          <p:cNvGrpSpPr/>
          <p:nvPr/>
        </p:nvGrpSpPr>
        <p:grpSpPr>
          <a:xfrm>
            <a:off x="4495800" y="685800"/>
            <a:ext cx="1568058" cy="1102056"/>
            <a:chOff x="4495800" y="685800"/>
            <a:chExt cx="1568058" cy="1102056"/>
          </a:xfrm>
        </p:grpSpPr>
        <p:sp>
          <p:nvSpPr>
            <p:cNvPr id="10" name="Down Arrow 9"/>
            <p:cNvSpPr/>
            <p:nvPr/>
          </p:nvSpPr>
          <p:spPr>
            <a:xfrm>
              <a:off x="5029200" y="1254456"/>
              <a:ext cx="457200" cy="5334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95800" y="685800"/>
              <a:ext cx="1568058"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000" dirty="0" smtClean="0">
                  <a:latin typeface="NikoshBAN" pitchFamily="2" charset="0"/>
                  <a:cs typeface="NikoshBAN" pitchFamily="2" charset="0"/>
                </a:rPr>
                <a:t>অক্ষিগোলক</a:t>
              </a:r>
              <a:endParaRPr lang="en-US" sz="3000" dirty="0">
                <a:latin typeface="NikoshBAN" pitchFamily="2" charset="0"/>
                <a:cs typeface="NikoshBAN" pitchFamily="2" charset="0"/>
              </a:endParaRPr>
            </a:p>
          </p:txBody>
        </p:sp>
      </p:grpSp>
      <p:grpSp>
        <p:nvGrpSpPr>
          <p:cNvPr id="15" name="Group 14"/>
          <p:cNvGrpSpPr/>
          <p:nvPr/>
        </p:nvGrpSpPr>
        <p:grpSpPr>
          <a:xfrm>
            <a:off x="3352800" y="1752600"/>
            <a:ext cx="3612920" cy="3454920"/>
            <a:chOff x="3352800" y="1752600"/>
            <a:chExt cx="3612920" cy="3454920"/>
          </a:xfrm>
        </p:grpSpPr>
        <p:pic>
          <p:nvPicPr>
            <p:cNvPr id="3" name="Picture 2" descr="Eye ball.png"/>
            <p:cNvPicPr>
              <a:picLocks noChangeAspect="1"/>
            </p:cNvPicPr>
            <p:nvPr/>
          </p:nvPicPr>
          <p:blipFill>
            <a:blip r:embed="rId4" cstate="print"/>
            <a:stretch>
              <a:fillRect/>
            </a:stretch>
          </p:blipFill>
          <p:spPr>
            <a:xfrm flipH="1">
              <a:off x="3352800" y="1752600"/>
              <a:ext cx="3612920" cy="3454920"/>
            </a:xfrm>
            <a:prstGeom prst="rect">
              <a:avLst/>
            </a:prstGeom>
            <a:effectLst>
              <a:outerShdw blurRad="50800" dist="38100" dir="5400000" algn="t" rotWithShape="0">
                <a:prstClr val="black">
                  <a:alpha val="40000"/>
                </a:prstClr>
              </a:outerShdw>
              <a:softEdge rad="63500"/>
            </a:effectLst>
          </p:spPr>
        </p:pic>
        <p:pic>
          <p:nvPicPr>
            <p:cNvPr id="14" name="Picture 13" descr="Untitled-1 copy.png"/>
            <p:cNvPicPr>
              <a:picLocks noChangeAspect="1"/>
            </p:cNvPicPr>
            <p:nvPr/>
          </p:nvPicPr>
          <p:blipFill>
            <a:blip r:embed="rId5" cstate="print"/>
            <a:stretch>
              <a:fillRect/>
            </a:stretch>
          </p:blipFill>
          <p:spPr>
            <a:xfrm flipH="1">
              <a:off x="3375544" y="1801504"/>
              <a:ext cx="3545008" cy="33528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subTnLst>
                                    <p:set>
                                      <p:cBhvr override="childStyle">
                                        <p:cTn dur="1" fill="hold" display="0" masterRel="sameClick" afterEffect="1">
                                          <p:stCondLst>
                                            <p:cond evt="end" delay="0">
                                              <p:tn val="10"/>
                                            </p:cond>
                                          </p:stCondLst>
                                        </p:cTn>
                                        <p:tgtEl>
                                          <p:spTgt spid="9"/>
                                        </p:tgtEl>
                                        <p:attrNameLst>
                                          <p:attrName>style.visibility</p:attrName>
                                        </p:attrNameLst>
                                      </p:cBhvr>
                                      <p:to>
                                        <p:strVal val="hidden"/>
                                      </p:to>
                                    </p:set>
                                  </p:sub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000"/>
                            </p:stCondLst>
                            <p:childTnLst>
                              <p:par>
                                <p:cTn id="17" presetID="9" presetClass="exit" presetSubtype="0" fill="hold" nodeType="afterEffect">
                                  <p:stCondLst>
                                    <p:cond delay="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alpha val="53000"/>
              </a:schemeClr>
            </a:gs>
            <a:gs pos="53000">
              <a:schemeClr val="bg2">
                <a:lumMod val="90000"/>
              </a:schemeClr>
            </a:gs>
            <a:gs pos="83000">
              <a:schemeClr val="bg1">
                <a:lumMod val="50000"/>
              </a:schemeClr>
            </a:gs>
            <a:gs pos="100000">
              <a:schemeClr val="tx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3" name="Picture 2" descr="Eye ball.png"/>
          <p:cNvPicPr>
            <a:picLocks noChangeAspect="1"/>
          </p:cNvPicPr>
          <p:nvPr/>
        </p:nvPicPr>
        <p:blipFill>
          <a:blip r:embed="rId3" cstate="print"/>
          <a:stretch>
            <a:fillRect/>
          </a:stretch>
        </p:blipFill>
        <p:spPr>
          <a:xfrm flipH="1">
            <a:off x="3352800" y="1752600"/>
            <a:ext cx="3612920" cy="3454920"/>
          </a:xfrm>
          <a:prstGeom prst="rect">
            <a:avLst/>
          </a:prstGeom>
          <a:effectLst>
            <a:outerShdw blurRad="50800" dist="38100" dir="5400000" algn="t" rotWithShape="0">
              <a:prstClr val="black">
                <a:alpha val="40000"/>
              </a:prstClr>
            </a:outerShdw>
            <a:softEdge rad="63500"/>
          </a:effectLst>
        </p:spPr>
      </p:pic>
      <p:pic>
        <p:nvPicPr>
          <p:cNvPr id="14" name="Picture 13" descr="Untitled-1 copy.png"/>
          <p:cNvPicPr>
            <a:picLocks noChangeAspect="1"/>
          </p:cNvPicPr>
          <p:nvPr/>
        </p:nvPicPr>
        <p:blipFill>
          <a:blip r:embed="rId4" cstate="print"/>
          <a:stretch>
            <a:fillRect/>
          </a:stretch>
        </p:blipFill>
        <p:spPr>
          <a:xfrm flipH="1">
            <a:off x="3375544" y="1815152"/>
            <a:ext cx="3545008" cy="3311856"/>
          </a:xfrm>
          <a:prstGeom prst="rect">
            <a:avLst/>
          </a:prstGeom>
        </p:spPr>
      </p:pic>
      <p:pic>
        <p:nvPicPr>
          <p:cNvPr id="6" name="Picture 5" descr="Structure of Eye.png"/>
          <p:cNvPicPr>
            <a:picLocks noChangeAspect="1"/>
          </p:cNvPicPr>
          <p:nvPr/>
        </p:nvPicPr>
        <p:blipFill>
          <a:blip r:embed="rId5" cstate="print"/>
          <a:stretch>
            <a:fillRect/>
          </a:stretch>
        </p:blipFill>
        <p:spPr>
          <a:xfrm>
            <a:off x="2667000" y="1752600"/>
            <a:ext cx="5181600" cy="3454398"/>
          </a:xfrm>
          <a:prstGeom prst="rect">
            <a:avLst/>
          </a:prstGeom>
        </p:spPr>
      </p:pic>
      <p:grpSp>
        <p:nvGrpSpPr>
          <p:cNvPr id="2" name="Group 10"/>
          <p:cNvGrpSpPr/>
          <p:nvPr/>
        </p:nvGrpSpPr>
        <p:grpSpPr>
          <a:xfrm>
            <a:off x="4495800" y="1066800"/>
            <a:ext cx="1298753" cy="1102056"/>
            <a:chOff x="4495800" y="685800"/>
            <a:chExt cx="1298753" cy="1102056"/>
          </a:xfrm>
        </p:grpSpPr>
        <p:sp>
          <p:nvSpPr>
            <p:cNvPr id="10" name="Down Arrow 9"/>
            <p:cNvSpPr/>
            <p:nvPr/>
          </p:nvSpPr>
          <p:spPr>
            <a:xfrm>
              <a:off x="5029200" y="1254456"/>
              <a:ext cx="457200" cy="5334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95800" y="685800"/>
              <a:ext cx="1298753"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000" dirty="0" smtClean="0">
                  <a:latin typeface="NikoshBAN" pitchFamily="2" charset="0"/>
                  <a:cs typeface="NikoshBAN" pitchFamily="2" charset="0"/>
                </a:rPr>
                <a:t>শ্বেতমণ্ডল</a:t>
              </a:r>
              <a:endParaRPr lang="en-US" sz="3000" dirty="0">
                <a:latin typeface="NikoshBAN" pitchFamily="2" charset="0"/>
                <a:cs typeface="NikoshBAN" pitchFamily="2" charset="0"/>
              </a:endParaRPr>
            </a:p>
          </p:txBody>
        </p:sp>
      </p:grpSp>
      <p:sp>
        <p:nvSpPr>
          <p:cNvPr id="17" name="Freeform 16"/>
          <p:cNvSpPr/>
          <p:nvPr/>
        </p:nvSpPr>
        <p:spPr>
          <a:xfrm>
            <a:off x="3363572" y="2715883"/>
            <a:ext cx="603849" cy="1666336"/>
          </a:xfrm>
          <a:custGeom>
            <a:avLst/>
            <a:gdLst>
              <a:gd name="connsiteX0" fmla="*/ 350808 w 603849"/>
              <a:gd name="connsiteY0" fmla="*/ 1438 h 1666336"/>
              <a:gd name="connsiteX1" fmla="*/ 462951 w 603849"/>
              <a:gd name="connsiteY1" fmla="*/ 104955 h 1666336"/>
              <a:gd name="connsiteX2" fmla="*/ 307676 w 603849"/>
              <a:gd name="connsiteY2" fmla="*/ 242977 h 1666336"/>
              <a:gd name="connsiteX3" fmla="*/ 186906 w 603849"/>
              <a:gd name="connsiteY3" fmla="*/ 467264 h 1666336"/>
              <a:gd name="connsiteX4" fmla="*/ 143774 w 603849"/>
              <a:gd name="connsiteY4" fmla="*/ 613913 h 1666336"/>
              <a:gd name="connsiteX5" fmla="*/ 109268 w 603849"/>
              <a:gd name="connsiteY5" fmla="*/ 846826 h 1666336"/>
              <a:gd name="connsiteX6" fmla="*/ 161027 w 603849"/>
              <a:gd name="connsiteY6" fmla="*/ 1079740 h 1666336"/>
              <a:gd name="connsiteX7" fmla="*/ 333555 w 603849"/>
              <a:gd name="connsiteY7" fmla="*/ 1312653 h 1666336"/>
              <a:gd name="connsiteX8" fmla="*/ 506084 w 603849"/>
              <a:gd name="connsiteY8" fmla="*/ 1511060 h 1666336"/>
              <a:gd name="connsiteX9" fmla="*/ 583721 w 603849"/>
              <a:gd name="connsiteY9" fmla="*/ 1605951 h 1666336"/>
              <a:gd name="connsiteX10" fmla="*/ 385314 w 603849"/>
              <a:gd name="connsiteY10" fmla="*/ 1631830 h 1666336"/>
              <a:gd name="connsiteX11" fmla="*/ 212785 w 603849"/>
              <a:gd name="connsiteY11" fmla="*/ 1398917 h 1666336"/>
              <a:gd name="connsiteX12" fmla="*/ 57510 w 603849"/>
              <a:gd name="connsiteY12" fmla="*/ 1105619 h 1666336"/>
              <a:gd name="connsiteX13" fmla="*/ 5751 w 603849"/>
              <a:gd name="connsiteY13" fmla="*/ 803694 h 1666336"/>
              <a:gd name="connsiteX14" fmla="*/ 23004 w 603849"/>
              <a:gd name="connsiteY14" fmla="*/ 579408 h 1666336"/>
              <a:gd name="connsiteX15" fmla="*/ 66136 w 603849"/>
              <a:gd name="connsiteY15" fmla="*/ 372374 h 1666336"/>
              <a:gd name="connsiteX16" fmla="*/ 135148 w 603849"/>
              <a:gd name="connsiteY16" fmla="*/ 242977 h 1666336"/>
              <a:gd name="connsiteX17" fmla="*/ 230038 w 603849"/>
              <a:gd name="connsiteY17" fmla="*/ 96328 h 1666336"/>
              <a:gd name="connsiteX18" fmla="*/ 350808 w 603849"/>
              <a:gd name="connsiteY18" fmla="*/ 1438 h 16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3849" h="1666336">
                <a:moveTo>
                  <a:pt x="350808" y="1438"/>
                </a:moveTo>
                <a:cubicBezTo>
                  <a:pt x="389627" y="2876"/>
                  <a:pt x="470140" y="64699"/>
                  <a:pt x="462951" y="104955"/>
                </a:cubicBezTo>
                <a:cubicBezTo>
                  <a:pt x="455762" y="145211"/>
                  <a:pt x="353684" y="182592"/>
                  <a:pt x="307676" y="242977"/>
                </a:cubicBezTo>
                <a:cubicBezTo>
                  <a:pt x="261668" y="303362"/>
                  <a:pt x="214223" y="405441"/>
                  <a:pt x="186906" y="467264"/>
                </a:cubicBezTo>
                <a:cubicBezTo>
                  <a:pt x="159589" y="529087"/>
                  <a:pt x="156714" y="550653"/>
                  <a:pt x="143774" y="613913"/>
                </a:cubicBezTo>
                <a:cubicBezTo>
                  <a:pt x="130834" y="677173"/>
                  <a:pt x="106393" y="769188"/>
                  <a:pt x="109268" y="846826"/>
                </a:cubicBezTo>
                <a:cubicBezTo>
                  <a:pt x="112143" y="924464"/>
                  <a:pt x="123646" y="1002102"/>
                  <a:pt x="161027" y="1079740"/>
                </a:cubicBezTo>
                <a:cubicBezTo>
                  <a:pt x="198408" y="1157378"/>
                  <a:pt x="276046" y="1240766"/>
                  <a:pt x="333555" y="1312653"/>
                </a:cubicBezTo>
                <a:cubicBezTo>
                  <a:pt x="391064" y="1384540"/>
                  <a:pt x="464390" y="1462177"/>
                  <a:pt x="506084" y="1511060"/>
                </a:cubicBezTo>
                <a:cubicBezTo>
                  <a:pt x="547778" y="1559943"/>
                  <a:pt x="603849" y="1585823"/>
                  <a:pt x="583721" y="1605951"/>
                </a:cubicBezTo>
                <a:cubicBezTo>
                  <a:pt x="563593" y="1626079"/>
                  <a:pt x="447137" y="1666336"/>
                  <a:pt x="385314" y="1631830"/>
                </a:cubicBezTo>
                <a:cubicBezTo>
                  <a:pt x="323491" y="1597324"/>
                  <a:pt x="267419" y="1486619"/>
                  <a:pt x="212785" y="1398917"/>
                </a:cubicBezTo>
                <a:cubicBezTo>
                  <a:pt x="158151" y="1311215"/>
                  <a:pt x="92016" y="1204823"/>
                  <a:pt x="57510" y="1105619"/>
                </a:cubicBezTo>
                <a:cubicBezTo>
                  <a:pt x="23004" y="1006415"/>
                  <a:pt x="11502" y="891396"/>
                  <a:pt x="5751" y="803694"/>
                </a:cubicBezTo>
                <a:cubicBezTo>
                  <a:pt x="0" y="715992"/>
                  <a:pt x="12940" y="651295"/>
                  <a:pt x="23004" y="579408"/>
                </a:cubicBezTo>
                <a:cubicBezTo>
                  <a:pt x="33068" y="507521"/>
                  <a:pt x="47445" y="428446"/>
                  <a:pt x="66136" y="372374"/>
                </a:cubicBezTo>
                <a:cubicBezTo>
                  <a:pt x="84827" y="316302"/>
                  <a:pt x="107831" y="288985"/>
                  <a:pt x="135148" y="242977"/>
                </a:cubicBezTo>
                <a:cubicBezTo>
                  <a:pt x="162465" y="196969"/>
                  <a:pt x="195532" y="138022"/>
                  <a:pt x="230038" y="96328"/>
                </a:cubicBezTo>
                <a:cubicBezTo>
                  <a:pt x="264544" y="54634"/>
                  <a:pt x="311989" y="0"/>
                  <a:pt x="350808" y="1438"/>
                </a:cubicBezTo>
                <a:close/>
              </a:path>
            </a:pathLst>
          </a:custGeom>
          <a:solidFill>
            <a:srgbClr val="FFFF00">
              <a:alpha val="23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828800" y="3276600"/>
            <a:ext cx="1524000" cy="553998"/>
            <a:chOff x="0" y="3657600"/>
            <a:chExt cx="1524000" cy="553998"/>
          </a:xfrm>
        </p:grpSpPr>
        <p:sp>
          <p:nvSpPr>
            <p:cNvPr id="20" name="Right Arrow 19"/>
            <p:cNvSpPr/>
            <p:nvPr/>
          </p:nvSpPr>
          <p:spPr>
            <a:xfrm>
              <a:off x="914400" y="3810000"/>
              <a:ext cx="609600" cy="228600"/>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657600"/>
              <a:ext cx="939681" cy="55399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bn-BD" sz="3000" dirty="0" smtClean="0">
                  <a:latin typeface="NikoshBAN" pitchFamily="2" charset="0"/>
                  <a:cs typeface="NikoshBAN" pitchFamily="2" charset="0"/>
                </a:rPr>
                <a:t>কর্নিয়া</a:t>
              </a:r>
              <a:endParaRPr lang="en-US" sz="3000" dirty="0">
                <a:latin typeface="NikoshBAN" pitchFamily="2" charset="0"/>
                <a:cs typeface="NikoshBAN" pitchFamily="2" charset="0"/>
              </a:endParaRPr>
            </a:p>
          </p:txBody>
        </p:sp>
      </p:grpSp>
      <p:sp>
        <p:nvSpPr>
          <p:cNvPr id="23" name="Freeform 22"/>
          <p:cNvSpPr/>
          <p:nvPr/>
        </p:nvSpPr>
        <p:spPr>
          <a:xfrm>
            <a:off x="4067537" y="1219200"/>
            <a:ext cx="3334684" cy="4627660"/>
          </a:xfrm>
          <a:custGeom>
            <a:avLst/>
            <a:gdLst>
              <a:gd name="connsiteX0" fmla="*/ 0 w 2068665"/>
              <a:gd name="connsiteY0" fmla="*/ 272995 h 3016195"/>
              <a:gd name="connsiteX1" fmla="*/ 246491 w 2068665"/>
              <a:gd name="connsiteY1" fmla="*/ 113969 h 3016195"/>
              <a:gd name="connsiteX2" fmla="*/ 540689 w 2068665"/>
              <a:gd name="connsiteY2" fmla="*/ 26505 h 3016195"/>
              <a:gd name="connsiteX3" fmla="*/ 826936 w 2068665"/>
              <a:gd name="connsiteY3" fmla="*/ 10602 h 3016195"/>
              <a:gd name="connsiteX4" fmla="*/ 1129086 w 2068665"/>
              <a:gd name="connsiteY4" fmla="*/ 90115 h 3016195"/>
              <a:gd name="connsiteX5" fmla="*/ 1367625 w 2068665"/>
              <a:gd name="connsiteY5" fmla="*/ 201433 h 3016195"/>
              <a:gd name="connsiteX6" fmla="*/ 1614115 w 2068665"/>
              <a:gd name="connsiteY6" fmla="*/ 416118 h 3016195"/>
              <a:gd name="connsiteX7" fmla="*/ 1765190 w 2068665"/>
              <a:gd name="connsiteY7" fmla="*/ 630804 h 3016195"/>
              <a:gd name="connsiteX8" fmla="*/ 1956021 w 2068665"/>
              <a:gd name="connsiteY8" fmla="*/ 909099 h 3016195"/>
              <a:gd name="connsiteX9" fmla="*/ 2051437 w 2068665"/>
              <a:gd name="connsiteY9" fmla="*/ 1282811 h 3016195"/>
              <a:gd name="connsiteX10" fmla="*/ 2059388 w 2068665"/>
              <a:gd name="connsiteY10" fmla="*/ 1783743 h 3016195"/>
              <a:gd name="connsiteX11" fmla="*/ 2003729 w 2068665"/>
              <a:gd name="connsiteY11" fmla="*/ 1942769 h 3016195"/>
              <a:gd name="connsiteX12" fmla="*/ 1828800 w 2068665"/>
              <a:gd name="connsiteY12" fmla="*/ 2324431 h 3016195"/>
              <a:gd name="connsiteX13" fmla="*/ 1582310 w 2068665"/>
              <a:gd name="connsiteY13" fmla="*/ 2602727 h 3016195"/>
              <a:gd name="connsiteX14" fmla="*/ 1272209 w 2068665"/>
              <a:gd name="connsiteY14" fmla="*/ 2849218 h 3016195"/>
              <a:gd name="connsiteX15" fmla="*/ 803082 w 2068665"/>
              <a:gd name="connsiteY15" fmla="*/ 2992341 h 3016195"/>
              <a:gd name="connsiteX16" fmla="*/ 508884 w 2068665"/>
              <a:gd name="connsiteY16" fmla="*/ 2992341 h 3016195"/>
              <a:gd name="connsiteX17" fmla="*/ 166978 w 2068665"/>
              <a:gd name="connsiteY17" fmla="*/ 2881023 h 3016195"/>
              <a:gd name="connsiteX18" fmla="*/ 23854 w 2068665"/>
              <a:gd name="connsiteY18" fmla="*/ 2737899 h 301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68665" h="3016195">
                <a:moveTo>
                  <a:pt x="0" y="272995"/>
                </a:moveTo>
                <a:cubicBezTo>
                  <a:pt x="78188" y="214023"/>
                  <a:pt x="156376" y="155051"/>
                  <a:pt x="246491" y="113969"/>
                </a:cubicBezTo>
                <a:cubicBezTo>
                  <a:pt x="336606" y="72887"/>
                  <a:pt x="443948" y="43733"/>
                  <a:pt x="540689" y="26505"/>
                </a:cubicBezTo>
                <a:cubicBezTo>
                  <a:pt x="637430" y="9277"/>
                  <a:pt x="728870" y="0"/>
                  <a:pt x="826936" y="10602"/>
                </a:cubicBezTo>
                <a:cubicBezTo>
                  <a:pt x="925002" y="21204"/>
                  <a:pt x="1038971" y="58310"/>
                  <a:pt x="1129086" y="90115"/>
                </a:cubicBezTo>
                <a:cubicBezTo>
                  <a:pt x="1219201" y="121920"/>
                  <a:pt x="1286787" y="147099"/>
                  <a:pt x="1367625" y="201433"/>
                </a:cubicBezTo>
                <a:cubicBezTo>
                  <a:pt x="1448463" y="255767"/>
                  <a:pt x="1547854" y="344556"/>
                  <a:pt x="1614115" y="416118"/>
                </a:cubicBezTo>
                <a:cubicBezTo>
                  <a:pt x="1680376" y="487680"/>
                  <a:pt x="1708206" y="548641"/>
                  <a:pt x="1765190" y="630804"/>
                </a:cubicBezTo>
                <a:cubicBezTo>
                  <a:pt x="1822174" y="712968"/>
                  <a:pt x="1908313" y="800431"/>
                  <a:pt x="1956021" y="909099"/>
                </a:cubicBezTo>
                <a:cubicBezTo>
                  <a:pt x="2003729" y="1017767"/>
                  <a:pt x="2034209" y="1137037"/>
                  <a:pt x="2051437" y="1282811"/>
                </a:cubicBezTo>
                <a:cubicBezTo>
                  <a:pt x="2068665" y="1428585"/>
                  <a:pt x="2067339" y="1673750"/>
                  <a:pt x="2059388" y="1783743"/>
                </a:cubicBezTo>
                <a:cubicBezTo>
                  <a:pt x="2051437" y="1893736"/>
                  <a:pt x="2042160" y="1852654"/>
                  <a:pt x="2003729" y="1942769"/>
                </a:cubicBezTo>
                <a:cubicBezTo>
                  <a:pt x="1965298" y="2032884"/>
                  <a:pt x="1899036" y="2214438"/>
                  <a:pt x="1828800" y="2324431"/>
                </a:cubicBezTo>
                <a:cubicBezTo>
                  <a:pt x="1758564" y="2434424"/>
                  <a:pt x="1675075" y="2515263"/>
                  <a:pt x="1582310" y="2602727"/>
                </a:cubicBezTo>
                <a:cubicBezTo>
                  <a:pt x="1489545" y="2690191"/>
                  <a:pt x="1402080" y="2784282"/>
                  <a:pt x="1272209" y="2849218"/>
                </a:cubicBezTo>
                <a:cubicBezTo>
                  <a:pt x="1142338" y="2914154"/>
                  <a:pt x="930303" y="2968487"/>
                  <a:pt x="803082" y="2992341"/>
                </a:cubicBezTo>
                <a:cubicBezTo>
                  <a:pt x="675861" y="3016195"/>
                  <a:pt x="614901" y="3010894"/>
                  <a:pt x="508884" y="2992341"/>
                </a:cubicBezTo>
                <a:cubicBezTo>
                  <a:pt x="402867" y="2973788"/>
                  <a:pt x="247816" y="2923430"/>
                  <a:pt x="166978" y="2881023"/>
                </a:cubicBezTo>
                <a:cubicBezTo>
                  <a:pt x="86140" y="2838616"/>
                  <a:pt x="35781" y="2790908"/>
                  <a:pt x="23854" y="2737899"/>
                </a:cubicBezTo>
              </a:path>
            </a:pathLst>
          </a:custGeom>
          <a:noFill/>
          <a:ln w="571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10"/>
          <p:cNvGrpSpPr/>
          <p:nvPr/>
        </p:nvGrpSpPr>
        <p:grpSpPr>
          <a:xfrm>
            <a:off x="5334000" y="1355834"/>
            <a:ext cx="1281120" cy="1087398"/>
            <a:chOff x="4495800" y="152400"/>
            <a:chExt cx="1281120" cy="1087398"/>
          </a:xfrm>
        </p:grpSpPr>
        <p:sp>
          <p:nvSpPr>
            <p:cNvPr id="25" name="Down Arrow 24"/>
            <p:cNvSpPr/>
            <p:nvPr/>
          </p:nvSpPr>
          <p:spPr>
            <a:xfrm rot="10800000">
              <a:off x="4953000" y="152400"/>
              <a:ext cx="304800" cy="5334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495800" y="685800"/>
              <a:ext cx="1281120"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000" dirty="0" smtClean="0">
                  <a:latin typeface="NikoshBAN" pitchFamily="2" charset="0"/>
                  <a:cs typeface="NikoshBAN" pitchFamily="2" charset="0"/>
                </a:rPr>
                <a:t>কৃষ্ণমণ্ডল</a:t>
              </a:r>
              <a:endParaRPr lang="en-US" sz="3000" dirty="0">
                <a:latin typeface="NikoshBAN" pitchFamily="2" charset="0"/>
                <a:cs typeface="NikoshBAN" pitchFamily="2"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3" fill="hold" nodeType="clickEffect">
                                  <p:stCondLst>
                                    <p:cond delay="0"/>
                                  </p:stCondLst>
                                  <p:childTnLst>
                                    <p:animEffect transition="out" filter="strips(upRight)">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strips(down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nodeType="clickEffect">
                                  <p:stCondLst>
                                    <p:cond delay="0"/>
                                  </p:stCondLst>
                                  <p:childTnLst>
                                    <p:animScale>
                                      <p:cBhvr>
                                        <p:cTn id="43" dur="2000" fill="hold"/>
                                        <p:tgtEl>
                                          <p:spTgt spid="6"/>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18" presetClass="entr" presetSubtype="9" repeatCount="indefinite"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strips(upLeft)">
                                      <p:cBhvr>
                                        <p:cTn id="48" dur="20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1284</Words>
  <Application>Microsoft Office PowerPoint</Application>
  <PresentationFormat>On-screen Show (4:3)</PresentationFormat>
  <Paragraphs>147</Paragraphs>
  <Slides>23</Slides>
  <Notes>18</Notes>
  <HiddenSlides>1</HiddenSlides>
  <MMClips>2</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Office Theme</vt:lpstr>
      <vt:lpstr>1_Office Theme</vt:lpstr>
      <vt:lpstr>2_Office Theme</vt:lpstr>
      <vt:lpstr>3_Office Theme</vt:lpstr>
      <vt:lpstr>4_Office Theme</vt:lpstr>
      <vt:lpstr>5_Office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TSS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Doel</dc:creator>
  <cp:lastModifiedBy>Doel</cp:lastModifiedBy>
  <cp:revision>228</cp:revision>
  <dcterms:created xsi:type="dcterms:W3CDTF">2015-05-22T03:43:04Z</dcterms:created>
  <dcterms:modified xsi:type="dcterms:W3CDTF">2016-08-10T02:59:09Z</dcterms:modified>
</cp:coreProperties>
</file>